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 id="2147483702" r:id="rId9"/>
  </p:sldMasterIdLst>
  <p:notesMasterIdLst>
    <p:notesMasterId r:id="rId13"/>
  </p:notesMasterIdLst>
  <p:handoutMasterIdLst>
    <p:handoutMasterId r:id="rId14"/>
  </p:handoutMasterIdLst>
  <p:sldIdLst>
    <p:sldId id="258" r:id="rId10"/>
    <p:sldId id="275" r:id="rId11"/>
    <p:sldId id="2145709931"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FA7"/>
    <a:srgbClr val="F9B233"/>
    <a:srgbClr val="00A19A"/>
    <a:srgbClr val="4BD9D0"/>
    <a:srgbClr val="00756A"/>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6357" autoAdjust="0"/>
  </p:normalViewPr>
  <p:slideViewPr>
    <p:cSldViewPr>
      <p:cViewPr varScale="1">
        <p:scale>
          <a:sx n="100" d="100"/>
          <a:sy n="100" d="100"/>
        </p:scale>
        <p:origin x="10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05F134-0BBA-4269-943B-9BAD9ABD1DE4}" type="datetimeFigureOut">
              <a:rPr lang="sv-SE" smtClean="0"/>
              <a:t>2024-04-23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F8DC2-1DD8-49BC-A216-B09D2294E1D8}" type="datetimeFigureOut">
              <a:rPr lang="sv-SE" smtClean="0"/>
              <a:t>2024-04-23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B9C6D2-939D-48D2-A55F-2522CDF1D0B5}" type="slidenum">
              <a:rPr lang="sv-SE" smtClean="0"/>
              <a:t>1</a:t>
            </a:fld>
            <a:endParaRPr lang="sv-SE"/>
          </a:p>
        </p:txBody>
      </p:sp>
    </p:spTree>
    <p:extLst>
      <p:ext uri="{BB962C8B-B14F-4D97-AF65-F5344CB8AC3E}">
        <p14:creationId xmlns:p14="http://schemas.microsoft.com/office/powerpoint/2010/main" val="378224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gäller investeringar i havsbaserad vindkraft har </a:t>
            </a:r>
            <a:r>
              <a:rPr lang="sv-SE" dirty="0" err="1"/>
              <a:t>Skyborn</a:t>
            </a:r>
            <a:r>
              <a:rPr lang="sv-SE" dirty="0"/>
              <a:t> </a:t>
            </a:r>
            <a:r>
              <a:rPr lang="sv-SE" dirty="0" err="1"/>
              <a:t>Renewables</a:t>
            </a:r>
            <a:r>
              <a:rPr lang="sv-SE" dirty="0"/>
              <a:t> planer längs Medelpads-Hälsingekusten. Det har visat sig att de siffror som man gått ut med i media handlar om summan man bedömer kommer investeras för flera projekt. Tills vidare kan </a:t>
            </a:r>
            <a:r>
              <a:rPr lang="sv-SE" dirty="0" err="1"/>
              <a:t>Skyborn</a:t>
            </a:r>
            <a:r>
              <a:rPr lang="sv-SE" dirty="0"/>
              <a:t> vara en exemplifiering av att vindkraftsutbyggnad planeras både på land och vatten: men att vi avvaktar att fastställa investeringskostnaderna till dess att man kommit längre i tillståndsprövning för viss exploateringsgrad. Då kommer vi kunna kommunicera ex vis att tillståndet medger x antal verk med upp till y effekt. Tillståndsprocesserna som pågår i länet tar lång tid, är mycket omfattande och kan komma att förändras under processens gång. </a:t>
            </a:r>
          </a:p>
          <a:p>
            <a:endParaRPr lang="sv-SE" dirty="0"/>
          </a:p>
          <a:p>
            <a:r>
              <a:rPr lang="sv-SE" dirty="0"/>
              <a:t>För elförsörjning – och framför allt vindkraft – bättre att prata om att investeringsviljan är stor, både i merparten av kommunerna och hos privata aktörer.</a:t>
            </a:r>
          </a:p>
          <a:p>
            <a:endParaRPr lang="sv-SE" dirty="0"/>
          </a:p>
          <a:p>
            <a:r>
              <a:rPr lang="sv-SE" dirty="0"/>
              <a:t>Kramfors har också noterat ex vis RPC vindkraftsbyggen i fyra områden</a:t>
            </a:r>
          </a:p>
          <a:p>
            <a:r>
              <a:rPr lang="sv-SE" dirty="0"/>
              <a:t>Dockstavarvet investerar</a:t>
            </a:r>
          </a:p>
          <a:p>
            <a:r>
              <a:rPr lang="sv-SE" dirty="0"/>
              <a:t>High Coast whisky investeringar i flera omgångar</a:t>
            </a:r>
          </a:p>
        </p:txBody>
      </p:sp>
      <p:sp>
        <p:nvSpPr>
          <p:cNvPr id="4" name="Platshållare för bildnummer 3"/>
          <p:cNvSpPr>
            <a:spLocks noGrp="1"/>
          </p:cNvSpPr>
          <p:nvPr>
            <p:ph type="sldNum" sz="quarter" idx="5"/>
          </p:nvPr>
        </p:nvSpPr>
        <p:spPr/>
        <p:txBody>
          <a:bodyPr/>
          <a:lstStyle/>
          <a:p>
            <a:fld id="{FFB9C6D2-939D-48D2-A55F-2522CDF1D0B5}" type="slidenum">
              <a:rPr lang="sv-SE" smtClean="0"/>
              <a:t>2</a:t>
            </a:fld>
            <a:endParaRPr lang="sv-SE"/>
          </a:p>
        </p:txBody>
      </p:sp>
    </p:spTree>
    <p:extLst>
      <p:ext uri="{BB962C8B-B14F-4D97-AF65-F5344CB8AC3E}">
        <p14:creationId xmlns:p14="http://schemas.microsoft.com/office/powerpoint/2010/main" val="130839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förvaltningen RU har vi haft ett uppdrag att försöka sammanställa de uppgifter som finns ute i näringslivet, hos kommunerna m </a:t>
            </a:r>
            <a:r>
              <a:rPr lang="sv-SE" dirty="0" err="1"/>
              <a:t>fl</a:t>
            </a:r>
            <a:r>
              <a:rPr lang="sv-SE" dirty="0"/>
              <a:t> aktörer för att kunna ge en rättvisande bild och också säkerställa att de uppgifter vi delar vidare stämmer med den information exempelvis kommunerna ger. Många siffror bygger på antaganden, andra är fortfarande under sekretess – men vi ska successivt bredda och stärka bilden av den investeringsvilja som finns inom länet. </a:t>
            </a:r>
          </a:p>
          <a:p>
            <a:endParaRPr lang="sv-SE" dirty="0"/>
          </a:p>
          <a:p>
            <a:r>
              <a:rPr lang="sv-SE" dirty="0"/>
              <a:t>Det är inte helt lätt att synliggöra en rättvisande bild av de pågående projekteringarna över nya etableringar. Fortfarande är vissa siffror osäkra och andra under sekretess, men tillsammans med kommunerna försöker vi bredda och stärka bilden av den investeringsvilja som finns i länet inom både privat och offentlig/statlig verksamhet. Underlaget kommer att aktualiseras successivt.</a:t>
            </a:r>
          </a:p>
          <a:p>
            <a:endParaRPr lang="sv-SE" dirty="0"/>
          </a:p>
          <a:p>
            <a:r>
              <a:rPr lang="sv-SE" dirty="0"/>
              <a:t>En jämförelse: ett arbetstillfälle i Ånge kommun motsvarar x 10 i Sundsvall och x 100 i ett Stockholmsperspektiv. I en nationell jämförelse skulle alltså 7 500 nya arbetstillfällen i Västernorrlands län motsvara uppemot 75 000 arbetstillfällen i Stockholm. </a:t>
            </a:r>
          </a:p>
          <a:p>
            <a:endParaRPr lang="sv-SE" dirty="0"/>
          </a:p>
          <a:p>
            <a:r>
              <a:rPr lang="sv-SE" dirty="0"/>
              <a:t>Man brukar beräkna att varje nytt arbetstillfälle kan multipliceras med 1,7-3 (4) för att ge en rättvisande bild av tillkommande arbetstillfällen. Vi har valt att beräkna tillkommande arbetstillfällen x 2.</a:t>
            </a:r>
          </a:p>
          <a:p>
            <a:endParaRPr lang="sv-SE" dirty="0"/>
          </a:p>
          <a:p>
            <a:r>
              <a:rPr lang="sv-SE" dirty="0"/>
              <a:t>Med ett genomsnittshushåll (som beräknas till 2,7 personer per hushåll) skulle de aviserade och påbörjade investeringarna och etableringarna i Västernorrlands län kunna innebära en inflyttning om minst 40 000 personer.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9C6D2-939D-48D2-A55F-2522CDF1D0B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264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2622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0069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4064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66362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303870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23711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29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0460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316195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47241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534191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673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dirty="0"/>
              <a:t>Klicka här för att ändra format</a:t>
            </a:r>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354724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82660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a:noFill/>
        </p:spPr>
        <p:txBody>
          <a:bodyPr bIns="0" anchor="b" anchorCtr="0"/>
          <a:lstStyle>
            <a:lvl1pPr algn="l">
              <a:lnSpc>
                <a:spcPts val="4200"/>
              </a:lnSpc>
              <a:defRPr b="0" cap="none" spc="0">
                <a:ln>
                  <a:noFill/>
                </a:ln>
                <a:solidFill>
                  <a:srgbClr val="7F7F7F"/>
                </a:solidFill>
                <a:effectLst/>
              </a:defRPr>
            </a:lvl1pPr>
          </a:lstStyle>
          <a:p>
            <a:r>
              <a:rPr kumimoji="0" lang="sv-SE" sz="4200" b="0" i="0" u="none" strike="noStrike" kern="1200" cap="none" spc="0" normalizeH="0" baseline="0" noProof="0" dirty="0">
                <a:ln>
                  <a:noFill/>
                </a:ln>
                <a:solidFill>
                  <a:srgbClr val="FFFFFF">
                    <a:lumMod val="50000"/>
                  </a:srgbClr>
                </a:solidFill>
                <a:effectLst/>
                <a:uLnTx/>
                <a:uFillTx/>
                <a:latin typeface="+mj-lt"/>
                <a:ea typeface="+mj-ea"/>
                <a:cs typeface="+mj-cs"/>
              </a:rPr>
              <a:t>Klicka här för att ändra format</a:t>
            </a:r>
            <a:endParaRPr lang="sv-SE" dirty="0"/>
          </a:p>
        </p:txBody>
      </p:sp>
    </p:spTree>
    <p:extLst>
      <p:ext uri="{BB962C8B-B14F-4D97-AF65-F5344CB8AC3E}">
        <p14:creationId xmlns:p14="http://schemas.microsoft.com/office/powerpoint/2010/main" val="11019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mall för rubrikformat</a:t>
            </a:r>
            <a:endParaRPr lang="sv-SE" dirty="0"/>
          </a:p>
        </p:txBody>
      </p:sp>
      <p:sp>
        <p:nvSpPr>
          <p:cNvPr id="4" name="Platshållare för innehåll 2"/>
          <p:cNvSpPr>
            <a:spLocks noGrp="1"/>
          </p:cNvSpPr>
          <p:nvPr>
            <p:ph sz="half" idx="10"/>
          </p:nvPr>
        </p:nvSpPr>
        <p:spPr>
          <a:xfrm>
            <a:off x="4658400" y="2050792"/>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75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1052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58642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7801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0588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image" Target="../media/image10.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6" r:id="rId3"/>
    <p:sldLayoutId id="2147483748" r:id="rId4"/>
    <p:sldLayoutId id="2147483750"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69" r:id="rId3"/>
    <p:sldLayoutId id="2147483754" r:id="rId4"/>
    <p:sldLayoutId id="2147483766"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70" r:id="rId3"/>
    <p:sldLayoutId id="2147483759" r:id="rId4"/>
    <p:sldLayoutId id="2147483767"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10"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71" r:id="rId3"/>
    <p:sldLayoutId id="2147483764" r:id="rId4"/>
    <p:sldLayoutId id="214748376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
        <p:nvSpPr>
          <p:cNvPr id="7"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8"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7753148"/>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spcBef>
          <a:spcPct val="0"/>
        </a:spcBef>
        <a:buNone/>
        <a:defRPr sz="4200" b="0" kern="1200" cap="none" spc="0">
          <a:ln>
            <a:noFill/>
          </a:ln>
          <a:solidFill>
            <a:srgbClr val="7F7F7F"/>
          </a:solidFill>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En bild som visar träd, himmel, berg, natur&#10;&#10;Automatiskt genererad beskrivning">
            <a:extLst>
              <a:ext uri="{FF2B5EF4-FFF2-40B4-BE49-F238E27FC236}">
                <a16:creationId xmlns:a16="http://schemas.microsoft.com/office/drawing/2014/main" id="{BDF98B91-356B-C868-9640-BBB3B62D665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904" r="2652"/>
          <a:stretch/>
        </p:blipFill>
        <p:spPr>
          <a:xfrm>
            <a:off x="-1" y="0"/>
            <a:ext cx="9144001" cy="6597352"/>
          </a:xfrm>
          <a:prstGeom prst="rect">
            <a:avLst/>
          </a:prstGeom>
        </p:spPr>
      </p:pic>
      <p:pic>
        <p:nvPicPr>
          <p:cNvPr id="20" name="Bildobjekt 19" descr="En bild som visar Teckensnitt, Grafik, text, grafisk design&#10;&#10;Automatiskt genererad beskrivning">
            <a:extLst>
              <a:ext uri="{FF2B5EF4-FFF2-40B4-BE49-F238E27FC236}">
                <a16:creationId xmlns:a16="http://schemas.microsoft.com/office/drawing/2014/main" id="{02D47418-DF40-ABE8-D82D-BA26969968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108537"/>
            <a:ext cx="1483253" cy="344799"/>
          </a:xfrm>
          <a:prstGeom prst="rect">
            <a:avLst/>
          </a:prstGeom>
        </p:spPr>
      </p:pic>
      <p:pic>
        <p:nvPicPr>
          <p:cNvPr id="14" name="Bildobjekt 13">
            <a:extLst>
              <a:ext uri="{FF2B5EF4-FFF2-40B4-BE49-F238E27FC236}">
                <a16:creationId xmlns:a16="http://schemas.microsoft.com/office/drawing/2014/main" id="{4EF26B9C-107D-E7F1-E86D-DAAB30588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1412776"/>
            <a:ext cx="3619500" cy="3860800"/>
          </a:xfrm>
          <a:prstGeom prst="rect">
            <a:avLst/>
          </a:prstGeom>
          <a:effectLst>
            <a:outerShdw blurRad="258199" sx="99599" sy="99599" algn="ctr" rotWithShape="0">
              <a:prstClr val="black">
                <a:alpha val="57042"/>
              </a:prstClr>
            </a:outerShdw>
          </a:effectLst>
        </p:spPr>
      </p:pic>
      <p:sp>
        <p:nvSpPr>
          <p:cNvPr id="2" name="textruta 1">
            <a:extLst>
              <a:ext uri="{FF2B5EF4-FFF2-40B4-BE49-F238E27FC236}">
                <a16:creationId xmlns:a16="http://schemas.microsoft.com/office/drawing/2014/main" id="{D3941C06-BAA9-8455-A276-31ECF729B7B9}"/>
              </a:ext>
            </a:extLst>
          </p:cNvPr>
          <p:cNvSpPr txBox="1"/>
          <p:nvPr/>
        </p:nvSpPr>
        <p:spPr>
          <a:xfrm>
            <a:off x="251520" y="6597352"/>
            <a:ext cx="1728192" cy="276999"/>
          </a:xfrm>
          <a:prstGeom prst="rect">
            <a:avLst/>
          </a:prstGeom>
          <a:noFill/>
        </p:spPr>
        <p:txBody>
          <a:bodyPr wrap="square" rtlCol="0">
            <a:spAutoFit/>
          </a:bodyPr>
          <a:lstStyle/>
          <a:p>
            <a:r>
              <a:rPr lang="sv-SE" sz="1200" dirty="0">
                <a:solidFill>
                  <a:schemeClr val="bg1"/>
                </a:solidFill>
              </a:rPr>
              <a:t>Uppdaterad 240417</a:t>
            </a:r>
          </a:p>
        </p:txBody>
      </p:sp>
    </p:spTree>
    <p:extLst>
      <p:ext uri="{BB962C8B-B14F-4D97-AF65-F5344CB8AC3E}">
        <p14:creationId xmlns:p14="http://schemas.microsoft.com/office/powerpoint/2010/main" val="403095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Bildobjekt 125">
            <a:extLst>
              <a:ext uri="{FF2B5EF4-FFF2-40B4-BE49-F238E27FC236}">
                <a16:creationId xmlns:a16="http://schemas.microsoft.com/office/drawing/2014/main" id="{B1F9D133-6009-59A8-BDB4-B15908236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484785"/>
            <a:ext cx="4356740" cy="4483022"/>
          </a:xfrm>
          <a:prstGeom prst="rect">
            <a:avLst/>
          </a:prstGeom>
        </p:spPr>
      </p:pic>
      <p:sp>
        <p:nvSpPr>
          <p:cNvPr id="99" name="Rektangel 98">
            <a:extLst>
              <a:ext uri="{FF2B5EF4-FFF2-40B4-BE49-F238E27FC236}">
                <a16:creationId xmlns:a16="http://schemas.microsoft.com/office/drawing/2014/main" id="{E44160E2-515A-DFF0-219D-32B976C507D7}"/>
              </a:ext>
            </a:extLst>
          </p:cNvPr>
          <p:cNvSpPr/>
          <p:nvPr/>
        </p:nvSpPr>
        <p:spPr>
          <a:xfrm>
            <a:off x="251520" y="1555775"/>
            <a:ext cx="2421268" cy="577081"/>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textruta 58">
            <a:extLst>
              <a:ext uri="{FF2B5EF4-FFF2-40B4-BE49-F238E27FC236}">
                <a16:creationId xmlns:a16="http://schemas.microsoft.com/office/drawing/2014/main" id="{1C68AFF5-1DA4-2D11-D8DF-8994800E2777}"/>
              </a:ext>
            </a:extLst>
          </p:cNvPr>
          <p:cNvSpPr txBox="1"/>
          <p:nvPr/>
        </p:nvSpPr>
        <p:spPr>
          <a:xfrm>
            <a:off x="385421" y="1555775"/>
            <a:ext cx="2287367" cy="577081"/>
          </a:xfrm>
          <a:prstGeom prst="rect">
            <a:avLst/>
          </a:prstGeom>
          <a:noFill/>
          <a:ln>
            <a:noFill/>
          </a:ln>
        </p:spPr>
        <p:txBody>
          <a:bodyPr wrap="square" rtlCol="0">
            <a:spAutoFit/>
          </a:bodyPr>
          <a:lstStyle/>
          <a:p>
            <a:r>
              <a:rPr lang="sv-SE" sz="1050" dirty="0"/>
              <a:t>Befintliga företags gröna investeringar</a:t>
            </a:r>
          </a:p>
          <a:p>
            <a:r>
              <a:rPr lang="sv-SE" sz="1050" dirty="0"/>
              <a:t>Nya gröna investeringar</a:t>
            </a:r>
          </a:p>
          <a:p>
            <a:r>
              <a:rPr lang="sv-SE" sz="1050" dirty="0"/>
              <a:t>Övriga investeringar</a:t>
            </a:r>
          </a:p>
        </p:txBody>
      </p:sp>
      <p:sp>
        <p:nvSpPr>
          <p:cNvPr id="90" name="textruta 89">
            <a:extLst>
              <a:ext uri="{FF2B5EF4-FFF2-40B4-BE49-F238E27FC236}">
                <a16:creationId xmlns:a16="http://schemas.microsoft.com/office/drawing/2014/main" id="{5F0FD825-0D12-377F-8D6B-ECCB9378531E}"/>
              </a:ext>
            </a:extLst>
          </p:cNvPr>
          <p:cNvSpPr txBox="1"/>
          <p:nvPr/>
        </p:nvSpPr>
        <p:spPr>
          <a:xfrm>
            <a:off x="6804248" y="1484784"/>
            <a:ext cx="2694161" cy="4721805"/>
          </a:xfrm>
          <a:prstGeom prst="rect">
            <a:avLst/>
          </a:prstGeom>
          <a:noFill/>
          <a:ln w="3175">
            <a:noFill/>
            <a:prstDash val="lgDash"/>
          </a:ln>
        </p:spPr>
        <p:txBody>
          <a:bodyPr wrap="square" rtlCol="0">
            <a:spAutoFit/>
          </a:bodyPr>
          <a:lstStyle/>
          <a:p>
            <a:pPr>
              <a:spcAft>
                <a:spcPts val="100"/>
              </a:spcAft>
            </a:pPr>
            <a:r>
              <a:rPr lang="sv-SE" sz="1000" b="1" dirty="0"/>
              <a:t>ÖRNSKÖLDSVIK</a:t>
            </a:r>
            <a:endParaRPr lang="sv-SE" sz="1000" dirty="0"/>
          </a:p>
          <a:p>
            <a:pPr>
              <a:spcAft>
                <a:spcPts val="100"/>
              </a:spcAft>
            </a:pPr>
            <a:r>
              <a:rPr lang="sv-SE" sz="1000" dirty="0"/>
              <a:t>Metsä Board Husum, 3 + 4-4,5 miljarder</a:t>
            </a:r>
            <a:endParaRPr lang="sv-SE" sz="1000" b="1" dirty="0"/>
          </a:p>
          <a:p>
            <a:pPr>
              <a:spcAft>
                <a:spcPts val="100"/>
              </a:spcAft>
            </a:pPr>
            <a:r>
              <a:rPr lang="sv-SE" sz="1000" dirty="0"/>
              <a:t>SEKAB, 100 miljoner</a:t>
            </a:r>
          </a:p>
          <a:p>
            <a:pPr>
              <a:spcAft>
                <a:spcPts val="100"/>
              </a:spcAft>
            </a:pPr>
            <a:r>
              <a:rPr lang="sv-SE" sz="1000" dirty="0"/>
              <a:t>Örnsköldsviks Hamn, 261 miljoner</a:t>
            </a:r>
          </a:p>
          <a:p>
            <a:pPr>
              <a:spcAft>
                <a:spcPts val="100"/>
              </a:spcAft>
            </a:pPr>
            <a:r>
              <a:rPr lang="sv-SE" sz="1000" dirty="0"/>
              <a:t>RISE Processum, 350 miljoner</a:t>
            </a:r>
          </a:p>
          <a:p>
            <a:pPr>
              <a:spcAft>
                <a:spcPts val="100"/>
              </a:spcAft>
            </a:pPr>
            <a:r>
              <a:rPr lang="sv-SE" sz="1000" dirty="0" err="1"/>
              <a:t>Liquid</a:t>
            </a:r>
            <a:r>
              <a:rPr lang="sv-SE" sz="1000" dirty="0"/>
              <a:t> </a:t>
            </a:r>
            <a:r>
              <a:rPr lang="sv-SE" sz="1000" dirty="0" err="1"/>
              <a:t>Wind</a:t>
            </a:r>
            <a:r>
              <a:rPr lang="sv-SE" sz="1000" dirty="0"/>
              <a:t>, 1,5 miljarder </a:t>
            </a:r>
          </a:p>
          <a:p>
            <a:pPr>
              <a:spcAft>
                <a:spcPts val="100"/>
              </a:spcAft>
            </a:pPr>
            <a:r>
              <a:rPr lang="sv-SE" sz="1000" dirty="0" err="1"/>
              <a:t>Ciniz</a:t>
            </a:r>
            <a:r>
              <a:rPr lang="sv-SE" sz="1000" dirty="0"/>
              <a:t> </a:t>
            </a:r>
            <a:r>
              <a:rPr lang="sv-SE" sz="1000" dirty="0" err="1"/>
              <a:t>Fertilizer</a:t>
            </a:r>
            <a:r>
              <a:rPr lang="sv-SE" sz="1000" dirty="0"/>
              <a:t>, 550 miljoner</a:t>
            </a:r>
          </a:p>
          <a:p>
            <a:pPr>
              <a:spcAft>
                <a:spcPts val="100"/>
              </a:spcAft>
            </a:pPr>
            <a:r>
              <a:rPr lang="sv-SE" sz="1000" dirty="0"/>
              <a:t>BAE Systems, 1,5 miljarder</a:t>
            </a:r>
            <a:endParaRPr lang="sv-SE" sz="1000" b="1" dirty="0"/>
          </a:p>
          <a:p>
            <a:pPr>
              <a:spcAft>
                <a:spcPts val="100"/>
              </a:spcAft>
            </a:pPr>
            <a:endParaRPr lang="sv-SE" sz="1000" dirty="0"/>
          </a:p>
          <a:p>
            <a:pPr>
              <a:spcAft>
                <a:spcPts val="100"/>
              </a:spcAft>
            </a:pPr>
            <a:r>
              <a:rPr lang="sv-SE" sz="1000" b="1" dirty="0"/>
              <a:t>KRAMFORS</a:t>
            </a:r>
            <a:r>
              <a:rPr lang="sv-SE" sz="1000" dirty="0"/>
              <a:t> </a:t>
            </a:r>
          </a:p>
          <a:p>
            <a:pPr>
              <a:spcAft>
                <a:spcPts val="100"/>
              </a:spcAft>
            </a:pPr>
            <a:r>
              <a:rPr lang="sv-SE" sz="1000" dirty="0" err="1"/>
              <a:t>Mondi</a:t>
            </a:r>
            <a:r>
              <a:rPr lang="sv-SE" sz="1000" dirty="0"/>
              <a:t> </a:t>
            </a:r>
            <a:r>
              <a:rPr lang="sv-SE" sz="1000" dirty="0" err="1"/>
              <a:t>Dynäs</a:t>
            </a:r>
            <a:r>
              <a:rPr lang="sv-SE" sz="1000" dirty="0"/>
              <a:t> , Projekt Aurora</a:t>
            </a:r>
          </a:p>
          <a:p>
            <a:pPr>
              <a:spcAft>
                <a:spcPts val="100"/>
              </a:spcAft>
            </a:pPr>
            <a:r>
              <a:rPr lang="sv-SE" sz="1000" dirty="0"/>
              <a:t>SCA Bollstasågen, 750 miljoner</a:t>
            </a:r>
          </a:p>
          <a:p>
            <a:pPr>
              <a:spcAft>
                <a:spcPts val="100"/>
              </a:spcAft>
            </a:pPr>
            <a:r>
              <a:rPr lang="sv-SE" sz="1000" dirty="0" err="1"/>
              <a:t>E.On</a:t>
            </a:r>
            <a:r>
              <a:rPr lang="sv-SE" sz="1000" dirty="0"/>
              <a:t>, 58 miljoner</a:t>
            </a:r>
          </a:p>
          <a:p>
            <a:pPr>
              <a:spcAft>
                <a:spcPts val="100"/>
              </a:spcAft>
            </a:pPr>
            <a:endParaRPr lang="sv-SE" sz="1000" dirty="0"/>
          </a:p>
          <a:p>
            <a:pPr>
              <a:spcAft>
                <a:spcPts val="100"/>
              </a:spcAft>
            </a:pPr>
            <a:r>
              <a:rPr lang="sv-SE" sz="1000" b="1" dirty="0"/>
              <a:t>HÄRNÖSAND</a:t>
            </a:r>
            <a:endParaRPr lang="sv-SE" sz="1000" dirty="0"/>
          </a:p>
          <a:p>
            <a:pPr>
              <a:spcAft>
                <a:spcPts val="100"/>
              </a:spcAft>
            </a:pPr>
            <a:r>
              <a:rPr lang="sv-SE" sz="1000" dirty="0"/>
              <a:t>Nytt riksarkiv, 800 miljoner (statlig inv.)</a:t>
            </a:r>
          </a:p>
          <a:p>
            <a:pPr>
              <a:spcAft>
                <a:spcPts val="100"/>
              </a:spcAft>
            </a:pPr>
            <a:r>
              <a:rPr lang="sv-SE" sz="1000" dirty="0"/>
              <a:t>Hernö Gin </a:t>
            </a:r>
            <a:r>
              <a:rPr lang="sv-SE" sz="1000" dirty="0" err="1"/>
              <a:t>Hotel</a:t>
            </a:r>
            <a:r>
              <a:rPr lang="sv-SE" sz="1000" dirty="0"/>
              <a:t>, 240 miljoner</a:t>
            </a:r>
          </a:p>
          <a:p>
            <a:pPr>
              <a:spcAft>
                <a:spcPts val="100"/>
              </a:spcAft>
            </a:pPr>
            <a:r>
              <a:rPr lang="sv-SE" sz="1000" dirty="0" err="1"/>
              <a:t>Edmolift</a:t>
            </a:r>
            <a:r>
              <a:rPr lang="sv-SE" sz="1000" dirty="0"/>
              <a:t>, 70 miljoner</a:t>
            </a:r>
          </a:p>
          <a:p>
            <a:pPr>
              <a:spcAft>
                <a:spcPts val="100"/>
              </a:spcAft>
            </a:pPr>
            <a:r>
              <a:rPr lang="sv-SE" sz="1000" dirty="0" err="1"/>
              <a:t>Huttopia</a:t>
            </a:r>
            <a:r>
              <a:rPr lang="sv-SE" sz="1000" dirty="0"/>
              <a:t> naturcamping, 60-80 miljoner</a:t>
            </a:r>
          </a:p>
          <a:p>
            <a:pPr>
              <a:spcAft>
                <a:spcPts val="100"/>
              </a:spcAft>
            </a:pPr>
            <a:r>
              <a:rPr lang="sv-SE" sz="1000" dirty="0"/>
              <a:t>Ångermanlands Tingsrätt (statlig inv.), </a:t>
            </a:r>
            <a:br>
              <a:rPr lang="sv-SE" sz="1000" dirty="0"/>
            </a:br>
            <a:r>
              <a:rPr lang="sv-SE" sz="1000" dirty="0"/>
              <a:t>300-400 miljoner</a:t>
            </a:r>
          </a:p>
          <a:p>
            <a:pPr>
              <a:spcAft>
                <a:spcPts val="100"/>
              </a:spcAft>
            </a:pPr>
            <a:r>
              <a:rPr lang="sv-SE" sz="1000" dirty="0" err="1"/>
              <a:t>Logosol</a:t>
            </a:r>
            <a:r>
              <a:rPr lang="sv-SE" sz="1000" dirty="0"/>
              <a:t>, 100 miljoner</a:t>
            </a:r>
          </a:p>
          <a:p>
            <a:pPr marL="171450" indent="-171450">
              <a:spcAft>
                <a:spcPts val="100"/>
              </a:spcAft>
              <a:buFont typeface="Webdings" pitchFamily="2" charset="2"/>
              <a:buChar char="&lt;"/>
            </a:pPr>
            <a:endParaRPr lang="sv-SE" sz="1000" dirty="0"/>
          </a:p>
          <a:p>
            <a:pPr>
              <a:spcAft>
                <a:spcPts val="100"/>
              </a:spcAft>
            </a:pPr>
            <a:r>
              <a:rPr lang="sv-SE" sz="1000" b="1" dirty="0"/>
              <a:t>TIMRÅ</a:t>
            </a:r>
            <a:r>
              <a:rPr lang="sv-SE" sz="1000" dirty="0"/>
              <a:t> </a:t>
            </a:r>
          </a:p>
          <a:p>
            <a:pPr>
              <a:spcAft>
                <a:spcPts val="100"/>
              </a:spcAft>
            </a:pPr>
            <a:r>
              <a:rPr lang="sv-SE" sz="1000" dirty="0"/>
              <a:t>SCA Östrand </a:t>
            </a:r>
            <a:r>
              <a:rPr lang="sv-SE" sz="1000" dirty="0" err="1"/>
              <a:t>Bioraff</a:t>
            </a:r>
            <a:r>
              <a:rPr lang="sv-SE" sz="1000" dirty="0"/>
              <a:t>, 4 miljarder </a:t>
            </a:r>
          </a:p>
          <a:p>
            <a:pPr>
              <a:spcAft>
                <a:spcPts val="100"/>
              </a:spcAft>
            </a:pPr>
            <a:r>
              <a:rPr lang="sv-SE" sz="1000" dirty="0" err="1"/>
              <a:t>Torsboda</a:t>
            </a:r>
            <a:r>
              <a:rPr lang="sv-SE" sz="1000" dirty="0"/>
              <a:t> PTL anodfabrik, 13 miljarder +</a:t>
            </a:r>
            <a:br>
              <a:rPr lang="sv-SE" sz="1000" dirty="0"/>
            </a:br>
            <a:r>
              <a:rPr lang="sv-SE" sz="1000" dirty="0"/>
              <a:t>RND, 500 miljoner</a:t>
            </a:r>
          </a:p>
          <a:p>
            <a:pPr>
              <a:spcAft>
                <a:spcPts val="100"/>
              </a:spcAft>
            </a:pPr>
            <a:endParaRPr lang="sv-SE" sz="1000" dirty="0"/>
          </a:p>
        </p:txBody>
      </p:sp>
      <p:sp>
        <p:nvSpPr>
          <p:cNvPr id="92" name="textruta 91">
            <a:extLst>
              <a:ext uri="{FF2B5EF4-FFF2-40B4-BE49-F238E27FC236}">
                <a16:creationId xmlns:a16="http://schemas.microsoft.com/office/drawing/2014/main" id="{CC1C8509-C7ED-BCF6-06A3-8447BD2C1FFE}"/>
              </a:ext>
            </a:extLst>
          </p:cNvPr>
          <p:cNvSpPr txBox="1"/>
          <p:nvPr/>
        </p:nvSpPr>
        <p:spPr>
          <a:xfrm rot="2604586">
            <a:off x="4498148" y="4379911"/>
            <a:ext cx="650163" cy="276999"/>
          </a:xfrm>
          <a:prstGeom prst="rect">
            <a:avLst/>
          </a:prstGeom>
          <a:noFill/>
        </p:spPr>
        <p:txBody>
          <a:bodyPr wrap="square" rtlCol="0">
            <a:spAutoFit/>
          </a:bodyPr>
          <a:lstStyle/>
          <a:p>
            <a:r>
              <a:rPr lang="sv-SE" sz="1200" b="1" dirty="0">
                <a:solidFill>
                  <a:schemeClr val="bg1"/>
                </a:solidFill>
              </a:rPr>
              <a:t>TIMRÅ</a:t>
            </a:r>
          </a:p>
        </p:txBody>
      </p:sp>
      <p:sp>
        <p:nvSpPr>
          <p:cNvPr id="93" name="textruta 92">
            <a:extLst>
              <a:ext uri="{FF2B5EF4-FFF2-40B4-BE49-F238E27FC236}">
                <a16:creationId xmlns:a16="http://schemas.microsoft.com/office/drawing/2014/main" id="{2870C460-4D0D-2026-AA61-2D9AEC06AECF}"/>
              </a:ext>
            </a:extLst>
          </p:cNvPr>
          <p:cNvSpPr txBox="1"/>
          <p:nvPr/>
        </p:nvSpPr>
        <p:spPr>
          <a:xfrm rot="2604586">
            <a:off x="4547340" y="4191857"/>
            <a:ext cx="1075748" cy="283519"/>
          </a:xfrm>
          <a:prstGeom prst="rect">
            <a:avLst/>
          </a:prstGeom>
          <a:noFill/>
        </p:spPr>
        <p:txBody>
          <a:bodyPr wrap="square" rtlCol="0">
            <a:spAutoFit/>
          </a:bodyPr>
          <a:lstStyle/>
          <a:p>
            <a:r>
              <a:rPr lang="sv-SE" sz="1200" b="1" dirty="0">
                <a:solidFill>
                  <a:schemeClr val="bg1"/>
                </a:solidFill>
              </a:rPr>
              <a:t>HÄRNÖSAND</a:t>
            </a:r>
          </a:p>
        </p:txBody>
      </p:sp>
      <p:sp>
        <p:nvSpPr>
          <p:cNvPr id="94" name="textruta 93">
            <a:extLst>
              <a:ext uri="{FF2B5EF4-FFF2-40B4-BE49-F238E27FC236}">
                <a16:creationId xmlns:a16="http://schemas.microsoft.com/office/drawing/2014/main" id="{DBD71E02-2EA3-D83B-0581-E82453D4AB2C}"/>
              </a:ext>
            </a:extLst>
          </p:cNvPr>
          <p:cNvSpPr txBox="1"/>
          <p:nvPr/>
        </p:nvSpPr>
        <p:spPr>
          <a:xfrm rot="2604586">
            <a:off x="3985806" y="4779197"/>
            <a:ext cx="1042311" cy="283519"/>
          </a:xfrm>
          <a:prstGeom prst="rect">
            <a:avLst/>
          </a:prstGeom>
          <a:noFill/>
        </p:spPr>
        <p:txBody>
          <a:bodyPr wrap="square" rtlCol="0">
            <a:spAutoFit/>
          </a:bodyPr>
          <a:lstStyle/>
          <a:p>
            <a:r>
              <a:rPr lang="sv-SE" sz="1200" b="1" dirty="0">
                <a:solidFill>
                  <a:schemeClr val="bg1"/>
                </a:solidFill>
              </a:rPr>
              <a:t>SUNDSVALL</a:t>
            </a:r>
          </a:p>
        </p:txBody>
      </p:sp>
      <p:sp>
        <p:nvSpPr>
          <p:cNvPr id="95" name="textruta 94">
            <a:extLst>
              <a:ext uri="{FF2B5EF4-FFF2-40B4-BE49-F238E27FC236}">
                <a16:creationId xmlns:a16="http://schemas.microsoft.com/office/drawing/2014/main" id="{46AE0E55-145E-41CD-CFBC-0B14A3BEE737}"/>
              </a:ext>
            </a:extLst>
          </p:cNvPr>
          <p:cNvSpPr txBox="1"/>
          <p:nvPr/>
        </p:nvSpPr>
        <p:spPr>
          <a:xfrm rot="2604586">
            <a:off x="4890981" y="3738574"/>
            <a:ext cx="1080395" cy="276999"/>
          </a:xfrm>
          <a:prstGeom prst="rect">
            <a:avLst/>
          </a:prstGeom>
          <a:noFill/>
        </p:spPr>
        <p:txBody>
          <a:bodyPr wrap="square" rtlCol="0">
            <a:spAutoFit/>
          </a:bodyPr>
          <a:lstStyle/>
          <a:p>
            <a:r>
              <a:rPr lang="sv-SE" sz="1200" b="1" dirty="0">
                <a:solidFill>
                  <a:schemeClr val="bg1"/>
                </a:solidFill>
              </a:rPr>
              <a:t>KRAMFORS</a:t>
            </a:r>
          </a:p>
        </p:txBody>
      </p:sp>
      <p:sp>
        <p:nvSpPr>
          <p:cNvPr id="96" name="textruta 95">
            <a:extLst>
              <a:ext uri="{FF2B5EF4-FFF2-40B4-BE49-F238E27FC236}">
                <a16:creationId xmlns:a16="http://schemas.microsoft.com/office/drawing/2014/main" id="{7078EB84-7968-F620-6D7B-1CF2C65D47B5}"/>
              </a:ext>
            </a:extLst>
          </p:cNvPr>
          <p:cNvSpPr txBox="1"/>
          <p:nvPr/>
        </p:nvSpPr>
        <p:spPr>
          <a:xfrm rot="2604586">
            <a:off x="4848740" y="2327107"/>
            <a:ext cx="1263065" cy="283519"/>
          </a:xfrm>
          <a:prstGeom prst="rect">
            <a:avLst/>
          </a:prstGeom>
          <a:noFill/>
        </p:spPr>
        <p:txBody>
          <a:bodyPr wrap="square" rtlCol="0">
            <a:spAutoFit/>
          </a:bodyPr>
          <a:lstStyle/>
          <a:p>
            <a:r>
              <a:rPr lang="sv-SE" sz="1200" b="1" dirty="0">
                <a:solidFill>
                  <a:schemeClr val="bg1"/>
                </a:solidFill>
              </a:rPr>
              <a:t>ÖRNSKÖLDSVIK</a:t>
            </a:r>
          </a:p>
        </p:txBody>
      </p:sp>
      <p:sp>
        <p:nvSpPr>
          <p:cNvPr id="97" name="textruta 96">
            <a:extLst>
              <a:ext uri="{FF2B5EF4-FFF2-40B4-BE49-F238E27FC236}">
                <a16:creationId xmlns:a16="http://schemas.microsoft.com/office/drawing/2014/main" id="{AB4F5574-3150-7831-3430-96259A89A9CF}"/>
              </a:ext>
            </a:extLst>
          </p:cNvPr>
          <p:cNvSpPr txBox="1"/>
          <p:nvPr/>
        </p:nvSpPr>
        <p:spPr>
          <a:xfrm rot="2604586">
            <a:off x="3757015" y="2831378"/>
            <a:ext cx="965190" cy="276999"/>
          </a:xfrm>
          <a:prstGeom prst="rect">
            <a:avLst/>
          </a:prstGeom>
          <a:noFill/>
        </p:spPr>
        <p:txBody>
          <a:bodyPr wrap="square" rtlCol="0">
            <a:spAutoFit/>
          </a:bodyPr>
          <a:lstStyle/>
          <a:p>
            <a:r>
              <a:rPr lang="sv-SE" sz="1200" b="1" dirty="0">
                <a:solidFill>
                  <a:schemeClr val="bg1"/>
                </a:solidFill>
              </a:rPr>
              <a:t>SOLLEFTEÅ</a:t>
            </a:r>
          </a:p>
        </p:txBody>
      </p:sp>
      <p:sp>
        <p:nvSpPr>
          <p:cNvPr id="98" name="textruta 97">
            <a:extLst>
              <a:ext uri="{FF2B5EF4-FFF2-40B4-BE49-F238E27FC236}">
                <a16:creationId xmlns:a16="http://schemas.microsoft.com/office/drawing/2014/main" id="{8F748834-4139-7B1C-B44A-9490190D3210}"/>
              </a:ext>
            </a:extLst>
          </p:cNvPr>
          <p:cNvSpPr txBox="1"/>
          <p:nvPr/>
        </p:nvSpPr>
        <p:spPr>
          <a:xfrm rot="2604586">
            <a:off x="3023336" y="4990123"/>
            <a:ext cx="943144" cy="276999"/>
          </a:xfrm>
          <a:prstGeom prst="rect">
            <a:avLst/>
          </a:prstGeom>
          <a:noFill/>
        </p:spPr>
        <p:txBody>
          <a:bodyPr wrap="square" rtlCol="0">
            <a:spAutoFit/>
          </a:bodyPr>
          <a:lstStyle/>
          <a:p>
            <a:r>
              <a:rPr lang="sv-SE" sz="1200" b="1" dirty="0">
                <a:solidFill>
                  <a:schemeClr val="bg1"/>
                </a:solidFill>
              </a:rPr>
              <a:t>ÅNGE</a:t>
            </a:r>
          </a:p>
        </p:txBody>
      </p:sp>
      <p:grpSp>
        <p:nvGrpSpPr>
          <p:cNvPr id="22" name="Grupp 21">
            <a:extLst>
              <a:ext uri="{FF2B5EF4-FFF2-40B4-BE49-F238E27FC236}">
                <a16:creationId xmlns:a16="http://schemas.microsoft.com/office/drawing/2014/main" id="{F0A6AAA5-7FF3-C9C9-E835-6CFB39E20FAF}"/>
              </a:ext>
            </a:extLst>
          </p:cNvPr>
          <p:cNvGrpSpPr/>
          <p:nvPr/>
        </p:nvGrpSpPr>
        <p:grpSpPr>
          <a:xfrm>
            <a:off x="2718950" y="1712681"/>
            <a:ext cx="3506500" cy="3261344"/>
            <a:chOff x="2450976" y="1846839"/>
            <a:chExt cx="3425858" cy="3186340"/>
          </a:xfrm>
          <a:effectLst>
            <a:outerShdw dist="88900" dir="13486638" sx="102000" sy="102000" algn="br" rotWithShape="0">
              <a:prstClr val="black">
                <a:alpha val="12000"/>
              </a:prstClr>
            </a:outerShdw>
          </a:effectLst>
        </p:grpSpPr>
        <p:sp>
          <p:nvSpPr>
            <p:cNvPr id="12" name="Tår 11">
              <a:extLst>
                <a:ext uri="{FF2B5EF4-FFF2-40B4-BE49-F238E27FC236}">
                  <a16:creationId xmlns:a16="http://schemas.microsoft.com/office/drawing/2014/main" id="{D99ACDFD-295D-4C96-447D-9D5AC07A6561}"/>
                </a:ext>
              </a:extLst>
            </p:cNvPr>
            <p:cNvSpPr/>
            <p:nvPr/>
          </p:nvSpPr>
          <p:spPr>
            <a:xfrm rot="8100000">
              <a:off x="3223019" y="2684309"/>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år 14">
              <a:extLst>
                <a:ext uri="{FF2B5EF4-FFF2-40B4-BE49-F238E27FC236}">
                  <a16:creationId xmlns:a16="http://schemas.microsoft.com/office/drawing/2014/main" id="{508D183F-5A8C-2FE8-FAED-E5316FBFCFDB}"/>
                </a:ext>
              </a:extLst>
            </p:cNvPr>
            <p:cNvSpPr/>
            <p:nvPr/>
          </p:nvSpPr>
          <p:spPr>
            <a:xfrm rot="8100000">
              <a:off x="3505509" y="2351949"/>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år 15">
              <a:extLst>
                <a:ext uri="{FF2B5EF4-FFF2-40B4-BE49-F238E27FC236}">
                  <a16:creationId xmlns:a16="http://schemas.microsoft.com/office/drawing/2014/main" id="{045ADC58-0E8D-8A29-C0DF-C1B81F1492B8}"/>
                </a:ext>
              </a:extLst>
            </p:cNvPr>
            <p:cNvSpPr/>
            <p:nvPr/>
          </p:nvSpPr>
          <p:spPr>
            <a:xfrm rot="8100000">
              <a:off x="3600948" y="4224620"/>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år 16">
              <a:extLst>
                <a:ext uri="{FF2B5EF4-FFF2-40B4-BE49-F238E27FC236}">
                  <a16:creationId xmlns:a16="http://schemas.microsoft.com/office/drawing/2014/main" id="{8888185F-8628-334E-F0E5-763B07D2E4E6}"/>
                </a:ext>
              </a:extLst>
            </p:cNvPr>
            <p:cNvSpPr/>
            <p:nvPr/>
          </p:nvSpPr>
          <p:spPr>
            <a:xfrm rot="8100000">
              <a:off x="2450976" y="4813598"/>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år 17">
              <a:extLst>
                <a:ext uri="{FF2B5EF4-FFF2-40B4-BE49-F238E27FC236}">
                  <a16:creationId xmlns:a16="http://schemas.microsoft.com/office/drawing/2014/main" id="{A483F22E-8248-1693-2BF7-4F23E94808CE}"/>
                </a:ext>
              </a:extLst>
            </p:cNvPr>
            <p:cNvSpPr/>
            <p:nvPr/>
          </p:nvSpPr>
          <p:spPr>
            <a:xfrm rot="8100000">
              <a:off x="5337338" y="1846839"/>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år 18">
              <a:extLst>
                <a:ext uri="{FF2B5EF4-FFF2-40B4-BE49-F238E27FC236}">
                  <a16:creationId xmlns:a16="http://schemas.microsoft.com/office/drawing/2014/main" id="{7AC523D4-D541-9CD5-69C7-3FF64C9451F4}"/>
                </a:ext>
              </a:extLst>
            </p:cNvPr>
            <p:cNvSpPr/>
            <p:nvPr/>
          </p:nvSpPr>
          <p:spPr>
            <a:xfrm rot="8100000">
              <a:off x="5657253" y="2373774"/>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år 19">
              <a:extLst>
                <a:ext uri="{FF2B5EF4-FFF2-40B4-BE49-F238E27FC236}">
                  <a16:creationId xmlns:a16="http://schemas.microsoft.com/office/drawing/2014/main" id="{99806E1B-E6EA-6741-7CD4-B677CA39A477}"/>
                </a:ext>
              </a:extLst>
            </p:cNvPr>
            <p:cNvSpPr/>
            <p:nvPr/>
          </p:nvSpPr>
          <p:spPr>
            <a:xfrm rot="8100000">
              <a:off x="4219891" y="4212183"/>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år 20">
              <a:extLst>
                <a:ext uri="{FF2B5EF4-FFF2-40B4-BE49-F238E27FC236}">
                  <a16:creationId xmlns:a16="http://schemas.microsoft.com/office/drawing/2014/main" id="{E8BB7392-F318-4438-D7C3-A0EA355AB9DA}"/>
                </a:ext>
              </a:extLst>
            </p:cNvPr>
            <p:cNvSpPr/>
            <p:nvPr/>
          </p:nvSpPr>
          <p:spPr>
            <a:xfrm rot="8100000">
              <a:off x="4799344" y="4737092"/>
              <a:ext cx="219581" cy="219581"/>
            </a:xfrm>
            <a:prstGeom prst="teardrop">
              <a:avLst/>
            </a:prstGeom>
            <a:solidFill>
              <a:srgbClr val="3EAFA7"/>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5" name="Grupp 34">
            <a:extLst>
              <a:ext uri="{FF2B5EF4-FFF2-40B4-BE49-F238E27FC236}">
                <a16:creationId xmlns:a16="http://schemas.microsoft.com/office/drawing/2014/main" id="{6DE0A1F8-1945-F013-27A8-E3C0C0CB62A9}"/>
              </a:ext>
            </a:extLst>
          </p:cNvPr>
          <p:cNvGrpSpPr/>
          <p:nvPr/>
        </p:nvGrpSpPr>
        <p:grpSpPr>
          <a:xfrm>
            <a:off x="3032960" y="1708028"/>
            <a:ext cx="3249813" cy="3781187"/>
            <a:chOff x="2746396" y="1884350"/>
            <a:chExt cx="3175074" cy="3694228"/>
          </a:xfrm>
          <a:effectLst>
            <a:outerShdw dist="88900" dir="13486638" sx="102000" sy="102000" algn="br" rotWithShape="0">
              <a:prstClr val="black">
                <a:alpha val="12000"/>
              </a:prstClr>
            </a:outerShdw>
          </a:effectLst>
        </p:grpSpPr>
        <p:sp>
          <p:nvSpPr>
            <p:cNvPr id="23" name="Tår 22">
              <a:extLst>
                <a:ext uri="{FF2B5EF4-FFF2-40B4-BE49-F238E27FC236}">
                  <a16:creationId xmlns:a16="http://schemas.microsoft.com/office/drawing/2014/main" id="{E9AC4F0A-9BA3-FCA8-EE08-A737E2B24B3D}"/>
                </a:ext>
              </a:extLst>
            </p:cNvPr>
            <p:cNvSpPr/>
            <p:nvPr/>
          </p:nvSpPr>
          <p:spPr>
            <a:xfrm rot="8100000">
              <a:off x="3943645" y="4358262"/>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år 24">
              <a:extLst>
                <a:ext uri="{FF2B5EF4-FFF2-40B4-BE49-F238E27FC236}">
                  <a16:creationId xmlns:a16="http://schemas.microsoft.com/office/drawing/2014/main" id="{7D3A05AF-099A-5092-9C60-08D6F3DADF1D}"/>
                </a:ext>
              </a:extLst>
            </p:cNvPr>
            <p:cNvSpPr/>
            <p:nvPr/>
          </p:nvSpPr>
          <p:spPr>
            <a:xfrm rot="8100000">
              <a:off x="4716123" y="5247550"/>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år 25">
              <a:extLst>
                <a:ext uri="{FF2B5EF4-FFF2-40B4-BE49-F238E27FC236}">
                  <a16:creationId xmlns:a16="http://schemas.microsoft.com/office/drawing/2014/main" id="{D41FE318-E301-64FC-0E3F-F87D7747C090}"/>
                </a:ext>
              </a:extLst>
            </p:cNvPr>
            <p:cNvSpPr/>
            <p:nvPr/>
          </p:nvSpPr>
          <p:spPr>
            <a:xfrm rot="8100000">
              <a:off x="4392405" y="5358997"/>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år 26">
              <a:extLst>
                <a:ext uri="{FF2B5EF4-FFF2-40B4-BE49-F238E27FC236}">
                  <a16:creationId xmlns:a16="http://schemas.microsoft.com/office/drawing/2014/main" id="{2475BFA7-F7FA-1D34-3961-7A990B9920AA}"/>
                </a:ext>
              </a:extLst>
            </p:cNvPr>
            <p:cNvSpPr/>
            <p:nvPr/>
          </p:nvSpPr>
          <p:spPr>
            <a:xfrm rot="8100000">
              <a:off x="4023002" y="5280736"/>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år 27">
              <a:extLst>
                <a:ext uri="{FF2B5EF4-FFF2-40B4-BE49-F238E27FC236}">
                  <a16:creationId xmlns:a16="http://schemas.microsoft.com/office/drawing/2014/main" id="{8B67E740-C0A5-759E-CD1D-51E354768DE9}"/>
                </a:ext>
              </a:extLst>
            </p:cNvPr>
            <p:cNvSpPr/>
            <p:nvPr/>
          </p:nvSpPr>
          <p:spPr>
            <a:xfrm rot="8100000">
              <a:off x="2746396" y="5120248"/>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år 28">
              <a:extLst>
                <a:ext uri="{FF2B5EF4-FFF2-40B4-BE49-F238E27FC236}">
                  <a16:creationId xmlns:a16="http://schemas.microsoft.com/office/drawing/2014/main" id="{FC0B1113-3D1D-A9CC-0AB4-EF4314DB6D0F}"/>
                </a:ext>
              </a:extLst>
            </p:cNvPr>
            <p:cNvSpPr/>
            <p:nvPr/>
          </p:nvSpPr>
          <p:spPr>
            <a:xfrm rot="8100000">
              <a:off x="4887028" y="1884350"/>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Tår 30">
              <a:extLst>
                <a:ext uri="{FF2B5EF4-FFF2-40B4-BE49-F238E27FC236}">
                  <a16:creationId xmlns:a16="http://schemas.microsoft.com/office/drawing/2014/main" id="{90F86A16-68D0-4B54-3538-4685DCAE078A}"/>
                </a:ext>
              </a:extLst>
            </p:cNvPr>
            <p:cNvSpPr/>
            <p:nvPr/>
          </p:nvSpPr>
          <p:spPr>
            <a:xfrm rot="8100000">
              <a:off x="4669848" y="2547704"/>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år 31">
              <a:extLst>
                <a:ext uri="{FF2B5EF4-FFF2-40B4-BE49-F238E27FC236}">
                  <a16:creationId xmlns:a16="http://schemas.microsoft.com/office/drawing/2014/main" id="{04040416-8BDE-E023-D246-3BB3544A95C6}"/>
                </a:ext>
              </a:extLst>
            </p:cNvPr>
            <p:cNvSpPr/>
            <p:nvPr/>
          </p:nvSpPr>
          <p:spPr>
            <a:xfrm rot="8100000">
              <a:off x="5701889" y="2994844"/>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Tår 32">
              <a:extLst>
                <a:ext uri="{FF2B5EF4-FFF2-40B4-BE49-F238E27FC236}">
                  <a16:creationId xmlns:a16="http://schemas.microsoft.com/office/drawing/2014/main" id="{B53D5FFC-70CA-A994-4469-7EE435A50933}"/>
                </a:ext>
              </a:extLst>
            </p:cNvPr>
            <p:cNvSpPr/>
            <p:nvPr/>
          </p:nvSpPr>
          <p:spPr>
            <a:xfrm rot="8100000">
              <a:off x="5157783" y="3313329"/>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år 33">
              <a:extLst>
                <a:ext uri="{FF2B5EF4-FFF2-40B4-BE49-F238E27FC236}">
                  <a16:creationId xmlns:a16="http://schemas.microsoft.com/office/drawing/2014/main" id="{A1CC11F4-DCD9-B104-760C-51073A9114E8}"/>
                </a:ext>
              </a:extLst>
            </p:cNvPr>
            <p:cNvSpPr/>
            <p:nvPr/>
          </p:nvSpPr>
          <p:spPr>
            <a:xfrm rot="8100000">
              <a:off x="5312751" y="3692152"/>
              <a:ext cx="219581" cy="219581"/>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5" name="Grupp 44">
            <a:extLst>
              <a:ext uri="{FF2B5EF4-FFF2-40B4-BE49-F238E27FC236}">
                <a16:creationId xmlns:a16="http://schemas.microsoft.com/office/drawing/2014/main" id="{DBB582FF-76CD-F94C-26DB-E28FBC6C0FCF}"/>
              </a:ext>
            </a:extLst>
          </p:cNvPr>
          <p:cNvGrpSpPr/>
          <p:nvPr/>
        </p:nvGrpSpPr>
        <p:grpSpPr>
          <a:xfrm>
            <a:off x="3458884" y="2467594"/>
            <a:ext cx="2210599" cy="2465735"/>
            <a:chOff x="3190911" y="2601753"/>
            <a:chExt cx="2159760" cy="2409028"/>
          </a:xfrm>
          <a:effectLst>
            <a:outerShdw dist="88900" dir="13486638" sx="102000" sy="102000" algn="br" rotWithShape="0">
              <a:prstClr val="black">
                <a:alpha val="12000"/>
              </a:prstClr>
            </a:outerShdw>
          </a:effectLst>
        </p:grpSpPr>
        <p:sp>
          <p:nvSpPr>
            <p:cNvPr id="36" name="Tår 35">
              <a:extLst>
                <a:ext uri="{FF2B5EF4-FFF2-40B4-BE49-F238E27FC236}">
                  <a16:creationId xmlns:a16="http://schemas.microsoft.com/office/drawing/2014/main" id="{FB47B4A1-0F9A-EDE4-CD39-90D05EE873B7}"/>
                </a:ext>
              </a:extLst>
            </p:cNvPr>
            <p:cNvSpPr/>
            <p:nvPr/>
          </p:nvSpPr>
          <p:spPr>
            <a:xfrm rot="8100000">
              <a:off x="3959884" y="2601753"/>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Tår 36">
              <a:extLst>
                <a:ext uri="{FF2B5EF4-FFF2-40B4-BE49-F238E27FC236}">
                  <a16:creationId xmlns:a16="http://schemas.microsoft.com/office/drawing/2014/main" id="{85C8B520-DBD5-E42C-8474-3BF1473360C9}"/>
                </a:ext>
              </a:extLst>
            </p:cNvPr>
            <p:cNvSpPr/>
            <p:nvPr/>
          </p:nvSpPr>
          <p:spPr>
            <a:xfrm rot="8100000">
              <a:off x="3190911" y="4791200"/>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år 37">
              <a:extLst>
                <a:ext uri="{FF2B5EF4-FFF2-40B4-BE49-F238E27FC236}">
                  <a16:creationId xmlns:a16="http://schemas.microsoft.com/office/drawing/2014/main" id="{5DFCE4D3-7DAA-54B9-F333-45FF608044F8}"/>
                </a:ext>
              </a:extLst>
            </p:cNvPr>
            <p:cNvSpPr/>
            <p:nvPr/>
          </p:nvSpPr>
          <p:spPr>
            <a:xfrm rot="8100000">
              <a:off x="4954609" y="2769985"/>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9" name="Tår 38">
              <a:extLst>
                <a:ext uri="{FF2B5EF4-FFF2-40B4-BE49-F238E27FC236}">
                  <a16:creationId xmlns:a16="http://schemas.microsoft.com/office/drawing/2014/main" id="{1AD20D13-3269-1055-E609-17BA64F65C0F}"/>
                </a:ext>
              </a:extLst>
            </p:cNvPr>
            <p:cNvSpPr/>
            <p:nvPr/>
          </p:nvSpPr>
          <p:spPr>
            <a:xfrm rot="8100000">
              <a:off x="4637811" y="3947915"/>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Tår 39">
              <a:extLst>
                <a:ext uri="{FF2B5EF4-FFF2-40B4-BE49-F238E27FC236}">
                  <a16:creationId xmlns:a16="http://schemas.microsoft.com/office/drawing/2014/main" id="{B3B68383-57CA-5624-B9B4-9232643ABA95}"/>
                </a:ext>
              </a:extLst>
            </p:cNvPr>
            <p:cNvSpPr/>
            <p:nvPr/>
          </p:nvSpPr>
          <p:spPr>
            <a:xfrm rot="8100000">
              <a:off x="4774586" y="4032081"/>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Tår 40">
              <a:extLst>
                <a:ext uri="{FF2B5EF4-FFF2-40B4-BE49-F238E27FC236}">
                  <a16:creationId xmlns:a16="http://schemas.microsoft.com/office/drawing/2014/main" id="{7CC966EE-8372-CE55-197C-1B64FAFADD51}"/>
                </a:ext>
              </a:extLst>
            </p:cNvPr>
            <p:cNvSpPr/>
            <p:nvPr/>
          </p:nvSpPr>
          <p:spPr>
            <a:xfrm rot="8100000">
              <a:off x="4925868" y="4045373"/>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år 41">
              <a:extLst>
                <a:ext uri="{FF2B5EF4-FFF2-40B4-BE49-F238E27FC236}">
                  <a16:creationId xmlns:a16="http://schemas.microsoft.com/office/drawing/2014/main" id="{F468C1EB-B428-4A07-2C04-2530E158CACB}"/>
                </a:ext>
              </a:extLst>
            </p:cNvPr>
            <p:cNvSpPr/>
            <p:nvPr/>
          </p:nvSpPr>
          <p:spPr>
            <a:xfrm rot="8100000">
              <a:off x="4944360" y="4232005"/>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Tår 42">
              <a:extLst>
                <a:ext uri="{FF2B5EF4-FFF2-40B4-BE49-F238E27FC236}">
                  <a16:creationId xmlns:a16="http://schemas.microsoft.com/office/drawing/2014/main" id="{AFA6FD53-0DD6-A2F0-3E12-CAEB351D2279}"/>
                </a:ext>
              </a:extLst>
            </p:cNvPr>
            <p:cNvSpPr/>
            <p:nvPr/>
          </p:nvSpPr>
          <p:spPr>
            <a:xfrm rot="8100000">
              <a:off x="5131090" y="4219922"/>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Tår 43">
              <a:extLst>
                <a:ext uri="{FF2B5EF4-FFF2-40B4-BE49-F238E27FC236}">
                  <a16:creationId xmlns:a16="http://schemas.microsoft.com/office/drawing/2014/main" id="{A4A51546-2884-CDD7-0D4B-0A816EF09A90}"/>
                </a:ext>
              </a:extLst>
            </p:cNvPr>
            <p:cNvSpPr/>
            <p:nvPr/>
          </p:nvSpPr>
          <p:spPr>
            <a:xfrm rot="8100000">
              <a:off x="5072443" y="4406554"/>
              <a:ext cx="219581" cy="219581"/>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5" name="textruta 74">
            <a:extLst>
              <a:ext uri="{FF2B5EF4-FFF2-40B4-BE49-F238E27FC236}">
                <a16:creationId xmlns:a16="http://schemas.microsoft.com/office/drawing/2014/main" id="{BD124C96-DB9F-588D-D9FB-B1CB59CD9D57}"/>
              </a:ext>
            </a:extLst>
          </p:cNvPr>
          <p:cNvSpPr txBox="1"/>
          <p:nvPr/>
        </p:nvSpPr>
        <p:spPr>
          <a:xfrm>
            <a:off x="383481" y="2310691"/>
            <a:ext cx="2870451" cy="3901068"/>
          </a:xfrm>
          <a:prstGeom prst="rect">
            <a:avLst/>
          </a:prstGeom>
          <a:noFill/>
          <a:ln w="3175">
            <a:noFill/>
            <a:prstDash val="lgDash"/>
          </a:ln>
        </p:spPr>
        <p:txBody>
          <a:bodyPr wrap="square" rtlCol="0">
            <a:spAutoFit/>
          </a:bodyPr>
          <a:lstStyle/>
          <a:p>
            <a:pPr>
              <a:spcAft>
                <a:spcPts val="100"/>
              </a:spcAft>
            </a:pPr>
            <a:r>
              <a:rPr lang="sv-SE" sz="1000" b="1" dirty="0"/>
              <a:t>SOLLEFTEÅ</a:t>
            </a:r>
          </a:p>
          <a:p>
            <a:pPr>
              <a:spcAft>
                <a:spcPts val="100"/>
              </a:spcAft>
            </a:pPr>
            <a:r>
              <a:rPr lang="sv-SE" sz="1000" dirty="0" err="1"/>
              <a:t>Uniper</a:t>
            </a:r>
            <a:r>
              <a:rPr lang="sv-SE" sz="1000" dirty="0"/>
              <a:t> </a:t>
            </a:r>
            <a:r>
              <a:rPr lang="sv-SE" sz="1000" dirty="0" err="1"/>
              <a:t>Skyfuel</a:t>
            </a:r>
            <a:r>
              <a:rPr lang="sv-SE" sz="1000" dirty="0"/>
              <a:t> H2</a:t>
            </a:r>
          </a:p>
          <a:p>
            <a:pPr>
              <a:spcAft>
                <a:spcPts val="100"/>
              </a:spcAft>
            </a:pPr>
            <a:r>
              <a:rPr lang="sv-SE" sz="1000" dirty="0"/>
              <a:t>Vindkraft &lt; 1 miljard</a:t>
            </a:r>
          </a:p>
          <a:p>
            <a:pPr>
              <a:spcAft>
                <a:spcPts val="100"/>
              </a:spcAft>
            </a:pPr>
            <a:r>
              <a:rPr lang="sv-SE" sz="1000" dirty="0"/>
              <a:t>Försvarsverksamhet (statlig inv.) &lt; i miljard</a:t>
            </a:r>
          </a:p>
          <a:p>
            <a:pPr>
              <a:spcAft>
                <a:spcPts val="100"/>
              </a:spcAft>
            </a:pPr>
            <a:r>
              <a:rPr lang="sv-SE" sz="1000" dirty="0"/>
              <a:t>Hotell, Junsele 250 miljoner</a:t>
            </a:r>
          </a:p>
          <a:p>
            <a:pPr>
              <a:spcAft>
                <a:spcPts val="100"/>
              </a:spcAft>
            </a:pPr>
            <a:r>
              <a:rPr lang="sv-SE" sz="1000" dirty="0"/>
              <a:t>Vattenkraft &lt; 1 miljard</a:t>
            </a:r>
          </a:p>
          <a:p>
            <a:pPr>
              <a:spcAft>
                <a:spcPts val="100"/>
              </a:spcAft>
            </a:pPr>
            <a:r>
              <a:rPr lang="sv-SE" sz="1000" dirty="0"/>
              <a:t>Energidistribution &lt; 2 miljarder</a:t>
            </a:r>
          </a:p>
          <a:p>
            <a:pPr>
              <a:spcAft>
                <a:spcPts val="100"/>
              </a:spcAft>
            </a:pPr>
            <a:endParaRPr lang="sv-SE" sz="1000" dirty="0">
              <a:highlight>
                <a:srgbClr val="FFFF00"/>
              </a:highlight>
            </a:endParaRPr>
          </a:p>
          <a:p>
            <a:pPr>
              <a:spcAft>
                <a:spcPts val="100"/>
              </a:spcAft>
            </a:pPr>
            <a:r>
              <a:rPr lang="sv-SE" sz="1000" b="1" dirty="0"/>
              <a:t>SUNDSVALL</a:t>
            </a:r>
            <a:r>
              <a:rPr lang="sv-SE" sz="1000" dirty="0"/>
              <a:t> </a:t>
            </a:r>
          </a:p>
          <a:p>
            <a:pPr>
              <a:spcAft>
                <a:spcPts val="100"/>
              </a:spcAft>
            </a:pPr>
            <a:r>
              <a:rPr lang="sv-SE" sz="1000" dirty="0"/>
              <a:t>SCA Ortviken, 1,45 miljarder</a:t>
            </a:r>
          </a:p>
          <a:p>
            <a:pPr>
              <a:spcAft>
                <a:spcPts val="100"/>
              </a:spcAft>
            </a:pPr>
            <a:r>
              <a:rPr lang="sv-SE" sz="1000" dirty="0"/>
              <a:t>Sundsvalls logistikpark, 800 miljoner</a:t>
            </a:r>
          </a:p>
          <a:p>
            <a:pPr>
              <a:spcAft>
                <a:spcPts val="100"/>
              </a:spcAft>
            </a:pPr>
            <a:r>
              <a:rPr lang="sv-SE" sz="1000" dirty="0"/>
              <a:t>SCA Hamn, 400 miljoner</a:t>
            </a:r>
          </a:p>
          <a:p>
            <a:pPr>
              <a:spcAft>
                <a:spcPts val="100"/>
              </a:spcAft>
            </a:pPr>
            <a:r>
              <a:rPr lang="sv-SE" sz="1000" dirty="0" err="1"/>
              <a:t>Skyborn</a:t>
            </a:r>
            <a:r>
              <a:rPr lang="sv-SE" sz="1000" dirty="0"/>
              <a:t> </a:t>
            </a:r>
            <a:r>
              <a:rPr lang="sv-SE" sz="1000" dirty="0" err="1"/>
              <a:t>Renewables</a:t>
            </a:r>
            <a:endParaRPr lang="sv-SE" sz="1000" dirty="0"/>
          </a:p>
          <a:p>
            <a:pPr>
              <a:spcAft>
                <a:spcPts val="100"/>
              </a:spcAft>
            </a:pPr>
            <a:r>
              <a:rPr lang="sv-SE" sz="1000" dirty="0" err="1"/>
              <a:t>Liquid</a:t>
            </a:r>
            <a:r>
              <a:rPr lang="sv-SE" sz="1000" dirty="0"/>
              <a:t> </a:t>
            </a:r>
            <a:r>
              <a:rPr lang="sv-SE" sz="1000" dirty="0" err="1"/>
              <a:t>Wind</a:t>
            </a:r>
            <a:r>
              <a:rPr lang="sv-SE" sz="1000" dirty="0"/>
              <a:t>, 7 miljarder</a:t>
            </a:r>
          </a:p>
          <a:p>
            <a:pPr>
              <a:spcAft>
                <a:spcPts val="100"/>
              </a:spcAft>
            </a:pPr>
            <a:endParaRPr lang="sv-SE" sz="1000" b="1" dirty="0"/>
          </a:p>
          <a:p>
            <a:pPr>
              <a:spcAft>
                <a:spcPts val="100"/>
              </a:spcAft>
            </a:pPr>
            <a:r>
              <a:rPr lang="sv-SE" sz="1000" b="1" dirty="0"/>
              <a:t>ÅNGE</a:t>
            </a:r>
          </a:p>
          <a:p>
            <a:pPr>
              <a:spcAft>
                <a:spcPts val="100"/>
              </a:spcAft>
            </a:pPr>
            <a:r>
              <a:rPr lang="sv-SE" sz="1000" dirty="0" err="1"/>
              <a:t>Permascand</a:t>
            </a:r>
            <a:r>
              <a:rPr lang="sv-SE" sz="1000" dirty="0"/>
              <a:t> </a:t>
            </a:r>
            <a:r>
              <a:rPr lang="sv-SE" sz="800" dirty="0"/>
              <a:t>(</a:t>
            </a:r>
            <a:r>
              <a:rPr lang="sv-SE" sz="800" dirty="0" err="1"/>
              <a:t>Altor</a:t>
            </a:r>
            <a:r>
              <a:rPr lang="sv-SE" sz="800" dirty="0"/>
              <a:t> PC), </a:t>
            </a:r>
            <a:r>
              <a:rPr lang="sv-SE" sz="1000" dirty="0"/>
              <a:t>500 miljoner</a:t>
            </a:r>
            <a:endParaRPr lang="sv-SE" sz="1000" b="1" dirty="0"/>
          </a:p>
          <a:p>
            <a:pPr>
              <a:spcAft>
                <a:spcPts val="100"/>
              </a:spcAft>
            </a:pPr>
            <a:r>
              <a:rPr lang="sv-SE" sz="1000" dirty="0"/>
              <a:t>Res </a:t>
            </a:r>
            <a:r>
              <a:rPr lang="sv-SE" sz="1000" dirty="0" err="1"/>
              <a:t>Renewable</a:t>
            </a:r>
            <a:r>
              <a:rPr lang="sv-SE" sz="1000" dirty="0"/>
              <a:t> Norden, 40 miljarder</a:t>
            </a:r>
          </a:p>
          <a:p>
            <a:pPr>
              <a:spcAft>
                <a:spcPts val="100"/>
              </a:spcAft>
            </a:pPr>
            <a:r>
              <a:rPr lang="sv-SE" sz="1000" dirty="0"/>
              <a:t>Nytt fängelse Viskan, 600 miljoner </a:t>
            </a:r>
            <a:br>
              <a:rPr lang="sv-SE" sz="1000" dirty="0"/>
            </a:br>
            <a:r>
              <a:rPr lang="sv-SE" sz="1000" dirty="0"/>
              <a:t>(statlig inv.)</a:t>
            </a:r>
            <a:endParaRPr lang="sv-SE" sz="1000" b="1" dirty="0"/>
          </a:p>
          <a:p>
            <a:pPr>
              <a:spcAft>
                <a:spcPts val="100"/>
              </a:spcAft>
            </a:pPr>
            <a:r>
              <a:rPr lang="sv-SE" sz="1000" dirty="0"/>
              <a:t>RES </a:t>
            </a:r>
            <a:r>
              <a:rPr lang="sv-SE" sz="1000" dirty="0" err="1"/>
              <a:t>Renewable</a:t>
            </a:r>
            <a:r>
              <a:rPr lang="sv-SE" sz="1000" dirty="0"/>
              <a:t> </a:t>
            </a:r>
            <a:r>
              <a:rPr lang="sv-SE" sz="800" dirty="0"/>
              <a:t>(vindkraft) </a:t>
            </a:r>
            <a:r>
              <a:rPr lang="sv-SE" sz="1000" dirty="0"/>
              <a:t>1,5 miljarder</a:t>
            </a:r>
          </a:p>
          <a:p>
            <a:pPr>
              <a:spcAft>
                <a:spcPts val="100"/>
              </a:spcAft>
            </a:pPr>
            <a:r>
              <a:rPr lang="sv-SE" sz="1000" dirty="0"/>
              <a:t>RWE </a:t>
            </a:r>
            <a:r>
              <a:rPr lang="sv-SE" sz="800" dirty="0"/>
              <a:t>(vindkraft) </a:t>
            </a:r>
            <a:r>
              <a:rPr lang="sv-SE" sz="1000" dirty="0"/>
              <a:t>1,2 miljarder</a:t>
            </a:r>
          </a:p>
          <a:p>
            <a:pPr>
              <a:spcAft>
                <a:spcPts val="100"/>
              </a:spcAft>
            </a:pPr>
            <a:r>
              <a:rPr lang="sv-SE" sz="1000" dirty="0" err="1"/>
              <a:t>BigAkwa</a:t>
            </a:r>
            <a:r>
              <a:rPr lang="sv-SE" sz="1000" dirty="0"/>
              <a:t>  150 miljoner</a:t>
            </a:r>
          </a:p>
        </p:txBody>
      </p:sp>
      <p:sp>
        <p:nvSpPr>
          <p:cNvPr id="78" name="Tår 77">
            <a:extLst>
              <a:ext uri="{FF2B5EF4-FFF2-40B4-BE49-F238E27FC236}">
                <a16:creationId xmlns:a16="http://schemas.microsoft.com/office/drawing/2014/main" id="{F65A9B4B-CFD9-5222-5527-47E24DED490D}"/>
              </a:ext>
            </a:extLst>
          </p:cNvPr>
          <p:cNvSpPr/>
          <p:nvPr/>
        </p:nvSpPr>
        <p:spPr>
          <a:xfrm rot="8100000">
            <a:off x="293065" y="1613876"/>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4" name="Tår 83">
            <a:extLst>
              <a:ext uri="{FF2B5EF4-FFF2-40B4-BE49-F238E27FC236}">
                <a16:creationId xmlns:a16="http://schemas.microsoft.com/office/drawing/2014/main" id="{6AA90949-D6BD-7639-1F2D-2F8C1A0D3990}"/>
              </a:ext>
            </a:extLst>
          </p:cNvPr>
          <p:cNvSpPr/>
          <p:nvPr/>
        </p:nvSpPr>
        <p:spPr>
          <a:xfrm rot="8100000">
            <a:off x="293063" y="3179684"/>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5" name="Tår 84">
            <a:extLst>
              <a:ext uri="{FF2B5EF4-FFF2-40B4-BE49-F238E27FC236}">
                <a16:creationId xmlns:a16="http://schemas.microsoft.com/office/drawing/2014/main" id="{1E08D182-DA55-2D51-6C63-EEC092573420}"/>
              </a:ext>
            </a:extLst>
          </p:cNvPr>
          <p:cNvSpPr/>
          <p:nvPr/>
        </p:nvSpPr>
        <p:spPr>
          <a:xfrm rot="8100000">
            <a:off x="293064" y="3338434"/>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9" name="Tår 88">
            <a:extLst>
              <a:ext uri="{FF2B5EF4-FFF2-40B4-BE49-F238E27FC236}">
                <a16:creationId xmlns:a16="http://schemas.microsoft.com/office/drawing/2014/main" id="{D86888E5-90B5-F7ED-64FE-22199D8E6709}"/>
              </a:ext>
            </a:extLst>
          </p:cNvPr>
          <p:cNvSpPr/>
          <p:nvPr/>
        </p:nvSpPr>
        <p:spPr>
          <a:xfrm rot="8100000">
            <a:off x="293070" y="5009438"/>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 name="Tår 106">
            <a:extLst>
              <a:ext uri="{FF2B5EF4-FFF2-40B4-BE49-F238E27FC236}">
                <a16:creationId xmlns:a16="http://schemas.microsoft.com/office/drawing/2014/main" id="{08AD84EE-0C94-9AF4-0758-8273CDBBBF59}"/>
              </a:ext>
            </a:extLst>
          </p:cNvPr>
          <p:cNvSpPr/>
          <p:nvPr/>
        </p:nvSpPr>
        <p:spPr>
          <a:xfrm rot="8100000">
            <a:off x="6678940" y="1867438"/>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 name="Tår 107">
            <a:extLst>
              <a:ext uri="{FF2B5EF4-FFF2-40B4-BE49-F238E27FC236}">
                <a16:creationId xmlns:a16="http://schemas.microsoft.com/office/drawing/2014/main" id="{072B3254-3C72-A4A7-4915-64FCDA6391D3}"/>
              </a:ext>
            </a:extLst>
          </p:cNvPr>
          <p:cNvSpPr/>
          <p:nvPr/>
        </p:nvSpPr>
        <p:spPr>
          <a:xfrm rot="8100000">
            <a:off x="6678941" y="2035713"/>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 name="Tår 108">
            <a:extLst>
              <a:ext uri="{FF2B5EF4-FFF2-40B4-BE49-F238E27FC236}">
                <a16:creationId xmlns:a16="http://schemas.microsoft.com/office/drawing/2014/main" id="{A878A196-E4A6-6602-E1BE-0875E13E6381}"/>
              </a:ext>
            </a:extLst>
          </p:cNvPr>
          <p:cNvSpPr/>
          <p:nvPr/>
        </p:nvSpPr>
        <p:spPr>
          <a:xfrm rot="8100000">
            <a:off x="6678941" y="2203987"/>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 name="Tår 109">
            <a:extLst>
              <a:ext uri="{FF2B5EF4-FFF2-40B4-BE49-F238E27FC236}">
                <a16:creationId xmlns:a16="http://schemas.microsoft.com/office/drawing/2014/main" id="{88733F73-673B-718D-FC6E-D93A7486539D}"/>
              </a:ext>
            </a:extLst>
          </p:cNvPr>
          <p:cNvSpPr/>
          <p:nvPr/>
        </p:nvSpPr>
        <p:spPr>
          <a:xfrm rot="8100000">
            <a:off x="6676343" y="3194558"/>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 name="Tår 110">
            <a:extLst>
              <a:ext uri="{FF2B5EF4-FFF2-40B4-BE49-F238E27FC236}">
                <a16:creationId xmlns:a16="http://schemas.microsoft.com/office/drawing/2014/main" id="{5EBA8B09-C519-2402-7EB4-F5CF5AEA373B}"/>
              </a:ext>
            </a:extLst>
          </p:cNvPr>
          <p:cNvSpPr/>
          <p:nvPr/>
        </p:nvSpPr>
        <p:spPr>
          <a:xfrm rot="8100000">
            <a:off x="6676343" y="3356661"/>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6" name="Tår 75">
            <a:extLst>
              <a:ext uri="{FF2B5EF4-FFF2-40B4-BE49-F238E27FC236}">
                <a16:creationId xmlns:a16="http://schemas.microsoft.com/office/drawing/2014/main" id="{0806CBD2-C9E5-B295-FDEC-FED9F0DF3D60}"/>
              </a:ext>
            </a:extLst>
          </p:cNvPr>
          <p:cNvSpPr/>
          <p:nvPr/>
        </p:nvSpPr>
        <p:spPr>
          <a:xfrm rot="8100000">
            <a:off x="293063" y="1940901"/>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9" name="Tår 78">
            <a:extLst>
              <a:ext uri="{FF2B5EF4-FFF2-40B4-BE49-F238E27FC236}">
                <a16:creationId xmlns:a16="http://schemas.microsoft.com/office/drawing/2014/main" id="{C37A00A8-7A65-CA48-1613-F320742831BC}"/>
              </a:ext>
            </a:extLst>
          </p:cNvPr>
          <p:cNvSpPr/>
          <p:nvPr/>
        </p:nvSpPr>
        <p:spPr>
          <a:xfrm rot="8100000">
            <a:off x="293066" y="2859317"/>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8" name="Tår 87">
            <a:extLst>
              <a:ext uri="{FF2B5EF4-FFF2-40B4-BE49-F238E27FC236}">
                <a16:creationId xmlns:a16="http://schemas.microsoft.com/office/drawing/2014/main" id="{1D467903-A83E-2875-254B-05CEF6A686CE}"/>
              </a:ext>
            </a:extLst>
          </p:cNvPr>
          <p:cNvSpPr/>
          <p:nvPr/>
        </p:nvSpPr>
        <p:spPr>
          <a:xfrm rot="8100000">
            <a:off x="293697" y="5350885"/>
            <a:ext cx="133360" cy="133360"/>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1" name="Tår 100">
            <a:extLst>
              <a:ext uri="{FF2B5EF4-FFF2-40B4-BE49-F238E27FC236}">
                <a16:creationId xmlns:a16="http://schemas.microsoft.com/office/drawing/2014/main" id="{0AE3DA00-5758-4F45-059A-D8BD7F4858C2}"/>
              </a:ext>
            </a:extLst>
          </p:cNvPr>
          <p:cNvSpPr/>
          <p:nvPr/>
        </p:nvSpPr>
        <p:spPr>
          <a:xfrm rot="8100000">
            <a:off x="6678941" y="2702691"/>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 name="Tår 111">
            <a:extLst>
              <a:ext uri="{FF2B5EF4-FFF2-40B4-BE49-F238E27FC236}">
                <a16:creationId xmlns:a16="http://schemas.microsoft.com/office/drawing/2014/main" id="{58A0949E-D9B1-FD01-9E6D-649E2030104E}"/>
              </a:ext>
            </a:extLst>
          </p:cNvPr>
          <p:cNvSpPr/>
          <p:nvPr/>
        </p:nvSpPr>
        <p:spPr>
          <a:xfrm rot="8100000">
            <a:off x="6678938" y="4001326"/>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 name="Tår 112">
            <a:extLst>
              <a:ext uri="{FF2B5EF4-FFF2-40B4-BE49-F238E27FC236}">
                <a16:creationId xmlns:a16="http://schemas.microsoft.com/office/drawing/2014/main" id="{B23F5C50-AF40-6857-A44A-882A237431EA}"/>
              </a:ext>
            </a:extLst>
          </p:cNvPr>
          <p:cNvSpPr/>
          <p:nvPr/>
        </p:nvSpPr>
        <p:spPr>
          <a:xfrm rot="8100000">
            <a:off x="6678939" y="4166426"/>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 name="Tår 113">
            <a:extLst>
              <a:ext uri="{FF2B5EF4-FFF2-40B4-BE49-F238E27FC236}">
                <a16:creationId xmlns:a16="http://schemas.microsoft.com/office/drawing/2014/main" id="{7EBBBD04-903F-08A0-424C-A4F8FD843ED6}"/>
              </a:ext>
            </a:extLst>
          </p:cNvPr>
          <p:cNvSpPr/>
          <p:nvPr/>
        </p:nvSpPr>
        <p:spPr>
          <a:xfrm rot="8100000">
            <a:off x="6678939" y="4331526"/>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 name="Tår 114">
            <a:extLst>
              <a:ext uri="{FF2B5EF4-FFF2-40B4-BE49-F238E27FC236}">
                <a16:creationId xmlns:a16="http://schemas.microsoft.com/office/drawing/2014/main" id="{F7F6AC4C-5959-E9F2-342C-27250698E2C9}"/>
              </a:ext>
            </a:extLst>
          </p:cNvPr>
          <p:cNvSpPr/>
          <p:nvPr/>
        </p:nvSpPr>
        <p:spPr>
          <a:xfrm rot="8100000">
            <a:off x="6678939" y="4496626"/>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 name="Tår 115">
            <a:extLst>
              <a:ext uri="{FF2B5EF4-FFF2-40B4-BE49-F238E27FC236}">
                <a16:creationId xmlns:a16="http://schemas.microsoft.com/office/drawing/2014/main" id="{CB898CCE-CCBC-7CFC-1D58-975264629972}"/>
              </a:ext>
            </a:extLst>
          </p:cNvPr>
          <p:cNvSpPr/>
          <p:nvPr/>
        </p:nvSpPr>
        <p:spPr>
          <a:xfrm rot="8100000">
            <a:off x="6678939" y="4661726"/>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7" name="Tår 116">
            <a:extLst>
              <a:ext uri="{FF2B5EF4-FFF2-40B4-BE49-F238E27FC236}">
                <a16:creationId xmlns:a16="http://schemas.microsoft.com/office/drawing/2014/main" id="{08BF6F5A-6BAE-D483-2C01-ADEDECDC2E27}"/>
              </a:ext>
            </a:extLst>
          </p:cNvPr>
          <p:cNvSpPr/>
          <p:nvPr/>
        </p:nvSpPr>
        <p:spPr>
          <a:xfrm rot="8100000">
            <a:off x="6678939" y="4982400"/>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7" name="Tår 76">
            <a:extLst>
              <a:ext uri="{FF2B5EF4-FFF2-40B4-BE49-F238E27FC236}">
                <a16:creationId xmlns:a16="http://schemas.microsoft.com/office/drawing/2014/main" id="{72A5B15C-2B11-DCBB-3401-C07907E8C824}"/>
              </a:ext>
            </a:extLst>
          </p:cNvPr>
          <p:cNvSpPr/>
          <p:nvPr/>
        </p:nvSpPr>
        <p:spPr>
          <a:xfrm rot="8100000">
            <a:off x="293064" y="1775801"/>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0" name="Tår 79">
            <a:extLst>
              <a:ext uri="{FF2B5EF4-FFF2-40B4-BE49-F238E27FC236}">
                <a16:creationId xmlns:a16="http://schemas.microsoft.com/office/drawing/2014/main" id="{3B1F783B-963B-B9AE-5635-FF1E5DBC510A}"/>
              </a:ext>
            </a:extLst>
          </p:cNvPr>
          <p:cNvSpPr/>
          <p:nvPr/>
        </p:nvSpPr>
        <p:spPr>
          <a:xfrm rot="8100000">
            <a:off x="293067" y="2521230"/>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1" name="Tår 80">
            <a:extLst>
              <a:ext uri="{FF2B5EF4-FFF2-40B4-BE49-F238E27FC236}">
                <a16:creationId xmlns:a16="http://schemas.microsoft.com/office/drawing/2014/main" id="{E8F2DC1A-5AC5-630A-CB9A-8175AB617F50}"/>
              </a:ext>
            </a:extLst>
          </p:cNvPr>
          <p:cNvSpPr/>
          <p:nvPr/>
        </p:nvSpPr>
        <p:spPr>
          <a:xfrm rot="8100000">
            <a:off x="293068" y="2686330"/>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2" name="Tår 81">
            <a:extLst>
              <a:ext uri="{FF2B5EF4-FFF2-40B4-BE49-F238E27FC236}">
                <a16:creationId xmlns:a16="http://schemas.microsoft.com/office/drawing/2014/main" id="{617C97DC-7B7A-28AE-F00E-52907EB99E1C}"/>
              </a:ext>
            </a:extLst>
          </p:cNvPr>
          <p:cNvSpPr/>
          <p:nvPr/>
        </p:nvSpPr>
        <p:spPr>
          <a:xfrm rot="8100000">
            <a:off x="299534" y="4477853"/>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3" name="Tår 82">
            <a:extLst>
              <a:ext uri="{FF2B5EF4-FFF2-40B4-BE49-F238E27FC236}">
                <a16:creationId xmlns:a16="http://schemas.microsoft.com/office/drawing/2014/main" id="{0DFABC7E-081C-17CA-9094-DF8B5492096D}"/>
              </a:ext>
            </a:extLst>
          </p:cNvPr>
          <p:cNvSpPr/>
          <p:nvPr/>
        </p:nvSpPr>
        <p:spPr>
          <a:xfrm rot="8100000">
            <a:off x="299535" y="4322865"/>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0" name="Tår 99">
            <a:extLst>
              <a:ext uri="{FF2B5EF4-FFF2-40B4-BE49-F238E27FC236}">
                <a16:creationId xmlns:a16="http://schemas.microsoft.com/office/drawing/2014/main" id="{FADD4142-2DBE-F63D-C594-8F3AF1EA2296}"/>
              </a:ext>
            </a:extLst>
          </p:cNvPr>
          <p:cNvSpPr/>
          <p:nvPr/>
        </p:nvSpPr>
        <p:spPr>
          <a:xfrm rot="8100000">
            <a:off x="293068" y="5163396"/>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2" name="Tår 101">
            <a:extLst>
              <a:ext uri="{FF2B5EF4-FFF2-40B4-BE49-F238E27FC236}">
                <a16:creationId xmlns:a16="http://schemas.microsoft.com/office/drawing/2014/main" id="{97DE42F0-A0EE-1A95-1AB0-487ADF1D2057}"/>
              </a:ext>
            </a:extLst>
          </p:cNvPr>
          <p:cNvSpPr/>
          <p:nvPr/>
        </p:nvSpPr>
        <p:spPr>
          <a:xfrm rot="8100000">
            <a:off x="6681226" y="2370520"/>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 name="Tår 105">
            <a:extLst>
              <a:ext uri="{FF2B5EF4-FFF2-40B4-BE49-F238E27FC236}">
                <a16:creationId xmlns:a16="http://schemas.microsoft.com/office/drawing/2014/main" id="{27DA95F0-944B-C9BD-5703-D35393D81655}"/>
              </a:ext>
            </a:extLst>
          </p:cNvPr>
          <p:cNvSpPr/>
          <p:nvPr/>
        </p:nvSpPr>
        <p:spPr>
          <a:xfrm rot="8100000">
            <a:off x="6681227" y="2538795"/>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8" name="Tår 117">
            <a:extLst>
              <a:ext uri="{FF2B5EF4-FFF2-40B4-BE49-F238E27FC236}">
                <a16:creationId xmlns:a16="http://schemas.microsoft.com/office/drawing/2014/main" id="{3F9FC746-DCBE-2F97-4A9A-4C35D40A9C46}"/>
              </a:ext>
            </a:extLst>
          </p:cNvPr>
          <p:cNvSpPr/>
          <p:nvPr/>
        </p:nvSpPr>
        <p:spPr>
          <a:xfrm rot="8100000">
            <a:off x="6681226" y="5448988"/>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0" name="Tår 119">
            <a:extLst>
              <a:ext uri="{FF2B5EF4-FFF2-40B4-BE49-F238E27FC236}">
                <a16:creationId xmlns:a16="http://schemas.microsoft.com/office/drawing/2014/main" id="{6205C5E6-61B2-3A7D-D0A7-2950DFCCB87A}"/>
              </a:ext>
            </a:extLst>
          </p:cNvPr>
          <p:cNvSpPr/>
          <p:nvPr/>
        </p:nvSpPr>
        <p:spPr>
          <a:xfrm rot="8100000">
            <a:off x="6681227" y="5617263"/>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ubrik 6">
            <a:extLst>
              <a:ext uri="{FF2B5EF4-FFF2-40B4-BE49-F238E27FC236}">
                <a16:creationId xmlns:a16="http://schemas.microsoft.com/office/drawing/2014/main" id="{90DE8F80-888E-0E0E-925D-E29CC69CD602}"/>
              </a:ext>
            </a:extLst>
          </p:cNvPr>
          <p:cNvSpPr>
            <a:spLocks noGrp="1"/>
          </p:cNvSpPr>
          <p:nvPr>
            <p:ph type="title"/>
          </p:nvPr>
        </p:nvSpPr>
        <p:spPr>
          <a:xfrm>
            <a:off x="395229" y="822261"/>
            <a:ext cx="8229600" cy="648593"/>
          </a:xfrm>
        </p:spPr>
        <p:txBody>
          <a:bodyPr/>
          <a:lstStyle/>
          <a:p>
            <a:r>
              <a:rPr lang="sv-SE" dirty="0"/>
              <a:t>Investeringar i Västernorrland</a:t>
            </a:r>
          </a:p>
        </p:txBody>
      </p:sp>
      <p:pic>
        <p:nvPicPr>
          <p:cNvPr id="9" name="Bildobjekt 8">
            <a:extLst>
              <a:ext uri="{FF2B5EF4-FFF2-40B4-BE49-F238E27FC236}">
                <a16:creationId xmlns:a16="http://schemas.microsoft.com/office/drawing/2014/main" id="{C1446C4D-6A57-B326-733E-1CB048FDF4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70664">
            <a:off x="7596850" y="133869"/>
            <a:ext cx="1131247" cy="1198254"/>
          </a:xfrm>
          <a:prstGeom prst="rect">
            <a:avLst/>
          </a:prstGeom>
        </p:spPr>
      </p:pic>
      <p:sp>
        <p:nvSpPr>
          <p:cNvPr id="2" name="Tår 1">
            <a:extLst>
              <a:ext uri="{FF2B5EF4-FFF2-40B4-BE49-F238E27FC236}">
                <a16:creationId xmlns:a16="http://schemas.microsoft.com/office/drawing/2014/main" id="{F783FDEA-043F-016B-761E-D242E68D05AC}"/>
              </a:ext>
            </a:extLst>
          </p:cNvPr>
          <p:cNvSpPr/>
          <p:nvPr/>
        </p:nvSpPr>
        <p:spPr>
          <a:xfrm rot="8100000">
            <a:off x="5596766" y="2089577"/>
            <a:ext cx="224750" cy="224750"/>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år 2">
            <a:extLst>
              <a:ext uri="{FF2B5EF4-FFF2-40B4-BE49-F238E27FC236}">
                <a16:creationId xmlns:a16="http://schemas.microsoft.com/office/drawing/2014/main" id="{DCBAF09B-D7FC-33FB-5BDE-76131292621C}"/>
              </a:ext>
            </a:extLst>
          </p:cNvPr>
          <p:cNvSpPr/>
          <p:nvPr/>
        </p:nvSpPr>
        <p:spPr>
          <a:xfrm rot="8100000">
            <a:off x="6676342" y="1703310"/>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5A686753-EAE6-CC8B-EA15-AACDDC03D82D}"/>
              </a:ext>
            </a:extLst>
          </p:cNvPr>
          <p:cNvSpPr txBox="1"/>
          <p:nvPr/>
        </p:nvSpPr>
        <p:spPr>
          <a:xfrm>
            <a:off x="251520" y="6350605"/>
            <a:ext cx="1728192" cy="230832"/>
          </a:xfrm>
          <a:prstGeom prst="rect">
            <a:avLst/>
          </a:prstGeom>
          <a:noFill/>
        </p:spPr>
        <p:txBody>
          <a:bodyPr wrap="square" rtlCol="0">
            <a:spAutoFit/>
          </a:bodyPr>
          <a:lstStyle/>
          <a:p>
            <a:r>
              <a:rPr lang="sv-SE" sz="900" dirty="0">
                <a:solidFill>
                  <a:schemeClr val="tx1">
                    <a:lumMod val="50000"/>
                    <a:lumOff val="50000"/>
                  </a:schemeClr>
                </a:solidFill>
              </a:rPr>
              <a:t>Uppdaterad 240301</a:t>
            </a:r>
          </a:p>
        </p:txBody>
      </p:sp>
      <p:sp>
        <p:nvSpPr>
          <p:cNvPr id="4" name="Tår 3">
            <a:extLst>
              <a:ext uri="{FF2B5EF4-FFF2-40B4-BE49-F238E27FC236}">
                <a16:creationId xmlns:a16="http://schemas.microsoft.com/office/drawing/2014/main" id="{8D3A7F89-C7B1-A548-0D54-57056A7FCCDC}"/>
              </a:ext>
            </a:extLst>
          </p:cNvPr>
          <p:cNvSpPr/>
          <p:nvPr/>
        </p:nvSpPr>
        <p:spPr>
          <a:xfrm rot="8100000">
            <a:off x="294965" y="5616225"/>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år 4">
            <a:extLst>
              <a:ext uri="{FF2B5EF4-FFF2-40B4-BE49-F238E27FC236}">
                <a16:creationId xmlns:a16="http://schemas.microsoft.com/office/drawing/2014/main" id="{31F11583-9C32-5EE6-444D-1E02E3B4E943}"/>
              </a:ext>
            </a:extLst>
          </p:cNvPr>
          <p:cNvSpPr/>
          <p:nvPr/>
        </p:nvSpPr>
        <p:spPr>
          <a:xfrm rot="8100000">
            <a:off x="298077" y="5789087"/>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år 10">
            <a:extLst>
              <a:ext uri="{FF2B5EF4-FFF2-40B4-BE49-F238E27FC236}">
                <a16:creationId xmlns:a16="http://schemas.microsoft.com/office/drawing/2014/main" id="{B96A692C-4912-F911-EF4C-84CBFABE342D}"/>
              </a:ext>
            </a:extLst>
          </p:cNvPr>
          <p:cNvSpPr/>
          <p:nvPr/>
        </p:nvSpPr>
        <p:spPr>
          <a:xfrm rot="8100000">
            <a:off x="2904108" y="5143214"/>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år 12">
            <a:extLst>
              <a:ext uri="{FF2B5EF4-FFF2-40B4-BE49-F238E27FC236}">
                <a16:creationId xmlns:a16="http://schemas.microsoft.com/office/drawing/2014/main" id="{A43FA9A3-4676-D219-DAE1-A625CE3D18E5}"/>
              </a:ext>
            </a:extLst>
          </p:cNvPr>
          <p:cNvSpPr/>
          <p:nvPr/>
        </p:nvSpPr>
        <p:spPr>
          <a:xfrm rot="8100000">
            <a:off x="3356507" y="5190496"/>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år 13">
            <a:extLst>
              <a:ext uri="{FF2B5EF4-FFF2-40B4-BE49-F238E27FC236}">
                <a16:creationId xmlns:a16="http://schemas.microsoft.com/office/drawing/2014/main" id="{979A1E64-B9E8-0E6B-D745-2A17DFC75BA3}"/>
              </a:ext>
            </a:extLst>
          </p:cNvPr>
          <p:cNvSpPr/>
          <p:nvPr/>
        </p:nvSpPr>
        <p:spPr>
          <a:xfrm rot="8100000">
            <a:off x="2675237" y="4966741"/>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Tår 23">
            <a:extLst>
              <a:ext uri="{FF2B5EF4-FFF2-40B4-BE49-F238E27FC236}">
                <a16:creationId xmlns:a16="http://schemas.microsoft.com/office/drawing/2014/main" id="{C62002CF-7989-DB00-04BD-8BE1F45B6291}"/>
              </a:ext>
            </a:extLst>
          </p:cNvPr>
          <p:cNvSpPr/>
          <p:nvPr/>
        </p:nvSpPr>
        <p:spPr>
          <a:xfrm rot="8100000">
            <a:off x="294809" y="5958594"/>
            <a:ext cx="130293" cy="130293"/>
          </a:xfrm>
          <a:prstGeom prst="teardrop">
            <a:avLst/>
          </a:prstGeom>
          <a:solidFill>
            <a:srgbClr val="4BD9D0"/>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6" name="Tår 45">
            <a:extLst>
              <a:ext uri="{FF2B5EF4-FFF2-40B4-BE49-F238E27FC236}">
                <a16:creationId xmlns:a16="http://schemas.microsoft.com/office/drawing/2014/main" id="{16F801ED-EC92-3E8B-079A-A13FA41149EC}"/>
              </a:ext>
            </a:extLst>
          </p:cNvPr>
          <p:cNvSpPr/>
          <p:nvPr/>
        </p:nvSpPr>
        <p:spPr>
          <a:xfrm rot="8100000">
            <a:off x="288077" y="3025464"/>
            <a:ext cx="130293" cy="130293"/>
          </a:xfrm>
          <a:prstGeom prst="teardrop">
            <a:avLst/>
          </a:prstGeom>
          <a:solidFill>
            <a:srgbClr val="F9B233"/>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8" name="Tår 47">
            <a:extLst>
              <a:ext uri="{FF2B5EF4-FFF2-40B4-BE49-F238E27FC236}">
                <a16:creationId xmlns:a16="http://schemas.microsoft.com/office/drawing/2014/main" id="{06E945AA-14CE-47FB-92C2-516ABBB737D3}"/>
              </a:ext>
            </a:extLst>
          </p:cNvPr>
          <p:cNvSpPr/>
          <p:nvPr/>
        </p:nvSpPr>
        <p:spPr>
          <a:xfrm rot="8100000">
            <a:off x="288076" y="3847182"/>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9" name="Tår 48">
            <a:extLst>
              <a:ext uri="{FF2B5EF4-FFF2-40B4-BE49-F238E27FC236}">
                <a16:creationId xmlns:a16="http://schemas.microsoft.com/office/drawing/2014/main" id="{BA82F263-6895-C8C0-868F-0BAAF0A5A2B7}"/>
              </a:ext>
            </a:extLst>
          </p:cNvPr>
          <p:cNvSpPr/>
          <p:nvPr/>
        </p:nvSpPr>
        <p:spPr>
          <a:xfrm rot="8100000">
            <a:off x="294810" y="4161366"/>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0" name="Tår 49">
            <a:extLst>
              <a:ext uri="{FF2B5EF4-FFF2-40B4-BE49-F238E27FC236}">
                <a16:creationId xmlns:a16="http://schemas.microsoft.com/office/drawing/2014/main" id="{9984A1B1-D5CA-52D1-A576-8862F0F20613}"/>
              </a:ext>
            </a:extLst>
          </p:cNvPr>
          <p:cNvSpPr/>
          <p:nvPr/>
        </p:nvSpPr>
        <p:spPr>
          <a:xfrm rot="8100000">
            <a:off x="293062" y="3999564"/>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1" name="Tår 50">
            <a:extLst>
              <a:ext uri="{FF2B5EF4-FFF2-40B4-BE49-F238E27FC236}">
                <a16:creationId xmlns:a16="http://schemas.microsoft.com/office/drawing/2014/main" id="{22D87EDB-6412-EC6D-40CF-67BA08899746}"/>
              </a:ext>
            </a:extLst>
          </p:cNvPr>
          <p:cNvSpPr/>
          <p:nvPr/>
        </p:nvSpPr>
        <p:spPr>
          <a:xfrm rot="8100000">
            <a:off x="6676343" y="3522906"/>
            <a:ext cx="130293" cy="130293"/>
          </a:xfrm>
          <a:prstGeom prst="teardrop">
            <a:avLst/>
          </a:prstGeom>
          <a:solidFill>
            <a:srgbClr val="00756A"/>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6897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dissolve">
                                      <p:cBhvr>
                                        <p:cTn id="7" dur="1000"/>
                                        <p:tgtEl>
                                          <p:spTgt spid="5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5">
                                            <p:txEl>
                                              <p:pRg st="5" end="5"/>
                                            </p:txEl>
                                          </p:spTgt>
                                        </p:tgtEl>
                                        <p:attrNameLst>
                                          <p:attrName>style.visibility</p:attrName>
                                        </p:attrNameLst>
                                      </p:cBhvr>
                                      <p:to>
                                        <p:strVal val="visible"/>
                                      </p:to>
                                    </p:set>
                                    <p:animEffect transition="in" filter="dissolve">
                                      <p:cBhvr>
                                        <p:cTn id="10" dur="500"/>
                                        <p:tgtEl>
                                          <p:spTgt spid="75">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5">
                                            <p:txEl>
                                              <p:pRg st="6" end="6"/>
                                            </p:txEl>
                                          </p:spTgt>
                                        </p:tgtEl>
                                        <p:attrNameLst>
                                          <p:attrName>style.visibility</p:attrName>
                                        </p:attrNameLst>
                                      </p:cBhvr>
                                      <p:to>
                                        <p:strVal val="visible"/>
                                      </p:to>
                                    </p:set>
                                    <p:animEffect transition="in" filter="dissolve">
                                      <p:cBhvr>
                                        <p:cTn id="13" dur="500"/>
                                        <p:tgtEl>
                                          <p:spTgt spid="75">
                                            <p:txEl>
                                              <p:pRg st="6" end="6"/>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dissolve">
                                      <p:cBhvr>
                                        <p:cTn id="16" dur="500"/>
                                        <p:tgtEl>
                                          <p:spTgt spid="78"/>
                                        </p:tgtEl>
                                      </p:cBhvr>
                                    </p:animEffect>
                                  </p:childTnLst>
                                </p:cTn>
                              </p:par>
                              <p:par>
                                <p:cTn id="17" presetID="9"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dissolve">
                                      <p:cBhvr>
                                        <p:cTn id="22" dur="500"/>
                                        <p:tgtEl>
                                          <p:spTgt spid="99"/>
                                        </p:tgtEl>
                                      </p:cBhvr>
                                    </p:animEffect>
                                  </p:childTnLst>
                                </p:cTn>
                              </p:par>
                              <p:par>
                                <p:cTn id="23" presetID="9" presetClass="entr" presetSubtype="0" fill="hold" nodeType="withEffect">
                                  <p:stCondLst>
                                    <p:cond delay="0"/>
                                  </p:stCondLst>
                                  <p:childTnLst>
                                    <p:set>
                                      <p:cBhvr>
                                        <p:cTn id="24" dur="1" fill="hold">
                                          <p:stCondLst>
                                            <p:cond delay="0"/>
                                          </p:stCondLst>
                                        </p:cTn>
                                        <p:tgtEl>
                                          <p:spTgt spid="90">
                                            <p:txEl>
                                              <p:pRg st="1" end="1"/>
                                            </p:txEl>
                                          </p:spTgt>
                                        </p:tgtEl>
                                        <p:attrNameLst>
                                          <p:attrName>style.visibility</p:attrName>
                                        </p:attrNameLst>
                                      </p:cBhvr>
                                      <p:to>
                                        <p:strVal val="visible"/>
                                      </p:to>
                                    </p:set>
                                    <p:animEffect transition="in" filter="dissolve">
                                      <p:cBhvr>
                                        <p:cTn id="25" dur="500"/>
                                        <p:tgtEl>
                                          <p:spTgt spid="90">
                                            <p:txEl>
                                              <p:pRg st="1" end="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9" presetClass="entr" presetSubtype="0" fill="hold" nodeType="withEffect">
                                  <p:stCondLst>
                                    <p:cond delay="0"/>
                                  </p:stCondLst>
                                  <p:childTnLst>
                                    <p:set>
                                      <p:cBhvr>
                                        <p:cTn id="30" dur="1" fill="hold">
                                          <p:stCondLst>
                                            <p:cond delay="0"/>
                                          </p:stCondLst>
                                        </p:cTn>
                                        <p:tgtEl>
                                          <p:spTgt spid="90">
                                            <p:txEl>
                                              <p:pRg st="2" end="2"/>
                                            </p:txEl>
                                          </p:spTgt>
                                        </p:tgtEl>
                                        <p:attrNameLst>
                                          <p:attrName>style.visibility</p:attrName>
                                        </p:attrNameLst>
                                      </p:cBhvr>
                                      <p:to>
                                        <p:strVal val="visible"/>
                                      </p:to>
                                    </p:set>
                                    <p:animEffect transition="in" filter="dissolve">
                                      <p:cBhvr>
                                        <p:cTn id="31" dur="500"/>
                                        <p:tgtEl>
                                          <p:spTgt spid="90">
                                            <p:txEl>
                                              <p:pRg st="2" end="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90">
                                            <p:txEl>
                                              <p:pRg st="3" end="3"/>
                                            </p:txEl>
                                          </p:spTgt>
                                        </p:tgtEl>
                                        <p:attrNameLst>
                                          <p:attrName>style.visibility</p:attrName>
                                        </p:attrNameLst>
                                      </p:cBhvr>
                                      <p:to>
                                        <p:strVal val="visible"/>
                                      </p:to>
                                    </p:set>
                                    <p:animEffect transition="in" filter="dissolve">
                                      <p:cBhvr>
                                        <p:cTn id="34" dur="500"/>
                                        <p:tgtEl>
                                          <p:spTgt spid="90">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90">
                                            <p:txEl>
                                              <p:pRg st="4" end="4"/>
                                            </p:txEl>
                                          </p:spTgt>
                                        </p:tgtEl>
                                        <p:attrNameLst>
                                          <p:attrName>style.visibility</p:attrName>
                                        </p:attrNameLst>
                                      </p:cBhvr>
                                      <p:to>
                                        <p:strVal val="visible"/>
                                      </p:to>
                                    </p:set>
                                    <p:animEffect transition="in" filter="dissolve">
                                      <p:cBhvr>
                                        <p:cTn id="37" dur="500"/>
                                        <p:tgtEl>
                                          <p:spTgt spid="90">
                                            <p:txEl>
                                              <p:pRg st="4" end="4"/>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90">
                                            <p:txEl>
                                              <p:pRg st="10" end="10"/>
                                            </p:txEl>
                                          </p:spTgt>
                                        </p:tgtEl>
                                        <p:attrNameLst>
                                          <p:attrName>style.visibility</p:attrName>
                                        </p:attrNameLst>
                                      </p:cBhvr>
                                      <p:to>
                                        <p:strVal val="visible"/>
                                      </p:to>
                                    </p:set>
                                    <p:animEffect transition="in" filter="dissolve">
                                      <p:cBhvr>
                                        <p:cTn id="40" dur="500"/>
                                        <p:tgtEl>
                                          <p:spTgt spid="90">
                                            <p:txEl>
                                              <p:pRg st="10" end="10"/>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90">
                                            <p:txEl>
                                              <p:pRg st="11" end="11"/>
                                            </p:txEl>
                                          </p:spTgt>
                                        </p:tgtEl>
                                        <p:attrNameLst>
                                          <p:attrName>style.visibility</p:attrName>
                                        </p:attrNameLst>
                                      </p:cBhvr>
                                      <p:to>
                                        <p:strVal val="visible"/>
                                      </p:to>
                                    </p:set>
                                    <p:animEffect transition="in" filter="dissolve">
                                      <p:cBhvr>
                                        <p:cTn id="43" dur="500"/>
                                        <p:tgtEl>
                                          <p:spTgt spid="90">
                                            <p:txEl>
                                              <p:pRg st="11" end="11"/>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90">
                                            <p:txEl>
                                              <p:pRg st="12" end="12"/>
                                            </p:txEl>
                                          </p:spTgt>
                                        </p:tgtEl>
                                        <p:attrNameLst>
                                          <p:attrName>style.visibility</p:attrName>
                                        </p:attrNameLst>
                                      </p:cBhvr>
                                      <p:to>
                                        <p:strVal val="visible"/>
                                      </p:to>
                                    </p:set>
                                    <p:animEffect transition="in" filter="dissolve">
                                      <p:cBhvr>
                                        <p:cTn id="46" dur="500"/>
                                        <p:tgtEl>
                                          <p:spTgt spid="90">
                                            <p:txEl>
                                              <p:pRg st="12" end="12"/>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dissolve">
                                      <p:cBhvr>
                                        <p:cTn id="49" dur="500"/>
                                        <p:tgtEl>
                                          <p:spTgt spid="5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dissolve">
                                      <p:cBhvr>
                                        <p:cTn id="52" dur="500"/>
                                        <p:tgtEl>
                                          <p:spTgt spid="10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dissolve">
                                      <p:cBhvr>
                                        <p:cTn id="55" dur="500"/>
                                        <p:tgtEl>
                                          <p:spTgt spid="10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dissolve">
                                      <p:cBhvr>
                                        <p:cTn id="58" dur="500"/>
                                        <p:tgtEl>
                                          <p:spTgt spid="10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dissolve">
                                      <p:cBhvr>
                                        <p:cTn id="61" dur="500"/>
                                        <p:tgtEl>
                                          <p:spTgt spid="11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dissolve">
                                      <p:cBhvr>
                                        <p:cTn id="64" dur="500"/>
                                        <p:tgtEl>
                                          <p:spTgt spid="111"/>
                                        </p:tgtEl>
                                      </p:cBhvr>
                                    </p:animEffect>
                                  </p:childTnLst>
                                </p:cTn>
                              </p:par>
                              <p:par>
                                <p:cTn id="65" presetID="9" presetClass="entr" presetSubtype="0" fill="hold" nodeType="withEffect">
                                  <p:stCondLst>
                                    <p:cond delay="0"/>
                                  </p:stCondLst>
                                  <p:childTnLst>
                                    <p:set>
                                      <p:cBhvr>
                                        <p:cTn id="66" dur="1" fill="hold">
                                          <p:stCondLst>
                                            <p:cond delay="0"/>
                                          </p:stCondLst>
                                        </p:cTn>
                                        <p:tgtEl>
                                          <p:spTgt spid="75">
                                            <p:txEl>
                                              <p:pRg st="9" end="9"/>
                                            </p:txEl>
                                          </p:spTgt>
                                        </p:tgtEl>
                                        <p:attrNameLst>
                                          <p:attrName>style.visibility</p:attrName>
                                        </p:attrNameLst>
                                      </p:cBhvr>
                                      <p:to>
                                        <p:strVal val="visible"/>
                                      </p:to>
                                    </p:set>
                                    <p:animEffect transition="in" filter="dissolve">
                                      <p:cBhvr>
                                        <p:cTn id="67" dur="500"/>
                                        <p:tgtEl>
                                          <p:spTgt spid="75">
                                            <p:txEl>
                                              <p:pRg st="9" end="9"/>
                                            </p:txEl>
                                          </p:spTgt>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dissolve">
                                      <p:cBhvr>
                                        <p:cTn id="70" dur="500"/>
                                        <p:tgtEl>
                                          <p:spTgt spid="48"/>
                                        </p:tgtEl>
                                      </p:cBhvr>
                                    </p:animEffect>
                                  </p:childTnLst>
                                </p:cTn>
                              </p:par>
                              <p:par>
                                <p:cTn id="71" presetID="9" presetClass="entr" presetSubtype="0" fill="hold" nodeType="withEffect">
                                  <p:stCondLst>
                                    <p:cond delay="0"/>
                                  </p:stCondLst>
                                  <p:childTnLst>
                                    <p:set>
                                      <p:cBhvr>
                                        <p:cTn id="72" dur="1" fill="hold">
                                          <p:stCondLst>
                                            <p:cond delay="0"/>
                                          </p:stCondLst>
                                        </p:cTn>
                                        <p:tgtEl>
                                          <p:spTgt spid="75">
                                            <p:txEl>
                                              <p:pRg st="10" end="10"/>
                                            </p:txEl>
                                          </p:spTgt>
                                        </p:tgtEl>
                                        <p:attrNameLst>
                                          <p:attrName>style.visibility</p:attrName>
                                        </p:attrNameLst>
                                      </p:cBhvr>
                                      <p:to>
                                        <p:strVal val="visible"/>
                                      </p:to>
                                    </p:set>
                                    <p:animEffect transition="in" filter="dissolve">
                                      <p:cBhvr>
                                        <p:cTn id="73" dur="500"/>
                                        <p:tgtEl>
                                          <p:spTgt spid="75">
                                            <p:txEl>
                                              <p:pRg st="10" end="10"/>
                                            </p:txEl>
                                          </p:spTgt>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dissolve">
                                      <p:cBhvr>
                                        <p:cTn id="76" dur="500"/>
                                        <p:tgtEl>
                                          <p:spTgt spid="50"/>
                                        </p:tgtEl>
                                      </p:cBhvr>
                                    </p:animEffect>
                                  </p:childTnLst>
                                </p:cTn>
                              </p:par>
                              <p:par>
                                <p:cTn id="77" presetID="9" presetClass="entr" presetSubtype="0" fill="hold" nodeType="withEffect">
                                  <p:stCondLst>
                                    <p:cond delay="0"/>
                                  </p:stCondLst>
                                  <p:childTnLst>
                                    <p:set>
                                      <p:cBhvr>
                                        <p:cTn id="78" dur="1" fill="hold">
                                          <p:stCondLst>
                                            <p:cond delay="0"/>
                                          </p:stCondLst>
                                        </p:cTn>
                                        <p:tgtEl>
                                          <p:spTgt spid="75">
                                            <p:txEl>
                                              <p:pRg st="11" end="11"/>
                                            </p:txEl>
                                          </p:spTgt>
                                        </p:tgtEl>
                                        <p:attrNameLst>
                                          <p:attrName>style.visibility</p:attrName>
                                        </p:attrNameLst>
                                      </p:cBhvr>
                                      <p:to>
                                        <p:strVal val="visible"/>
                                      </p:to>
                                    </p:set>
                                    <p:animEffect transition="in" filter="dissolve">
                                      <p:cBhvr>
                                        <p:cTn id="79" dur="500"/>
                                        <p:tgtEl>
                                          <p:spTgt spid="75">
                                            <p:txEl>
                                              <p:pRg st="11" end="11"/>
                                            </p:txEl>
                                          </p:spTgt>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dissolve">
                                      <p:cBhvr>
                                        <p:cTn id="82" dur="500"/>
                                        <p:tgtEl>
                                          <p:spTgt spid="4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dissolve">
                                      <p:cBhvr>
                                        <p:cTn id="85" dur="500"/>
                                        <p:tgtEl>
                                          <p:spTgt spid="8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dissolve">
                                      <p:cBhvr>
                                        <p:cTn id="88" dur="500"/>
                                        <p:tgtEl>
                                          <p:spTgt spid="85"/>
                                        </p:tgtEl>
                                      </p:cBhvr>
                                    </p:animEffect>
                                  </p:childTnLst>
                                </p:cTn>
                              </p:par>
                              <p:par>
                                <p:cTn id="89" presetID="9" presetClass="entr" presetSubtype="0" fill="hold" nodeType="withEffect">
                                  <p:stCondLst>
                                    <p:cond delay="0"/>
                                  </p:stCondLst>
                                  <p:childTnLst>
                                    <p:set>
                                      <p:cBhvr>
                                        <p:cTn id="90" dur="1" fill="hold">
                                          <p:stCondLst>
                                            <p:cond delay="0"/>
                                          </p:stCondLst>
                                        </p:cTn>
                                        <p:tgtEl>
                                          <p:spTgt spid="75">
                                            <p:txEl>
                                              <p:pRg st="16" end="16"/>
                                            </p:txEl>
                                          </p:spTgt>
                                        </p:tgtEl>
                                        <p:attrNameLst>
                                          <p:attrName>style.visibility</p:attrName>
                                        </p:attrNameLst>
                                      </p:cBhvr>
                                      <p:to>
                                        <p:strVal val="visible"/>
                                      </p:to>
                                    </p:set>
                                    <p:animEffect transition="in" filter="dissolve">
                                      <p:cBhvr>
                                        <p:cTn id="91" dur="500"/>
                                        <p:tgtEl>
                                          <p:spTgt spid="75">
                                            <p:txEl>
                                              <p:pRg st="16" end="16"/>
                                            </p:txEl>
                                          </p:spTgt>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dissolve">
                                      <p:cBhvr>
                                        <p:cTn id="94" dur="500"/>
                                        <p:tgtEl>
                                          <p:spTgt spid="89"/>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59">
                                            <p:txEl>
                                              <p:pRg st="1" end="1"/>
                                            </p:txEl>
                                          </p:spTgt>
                                        </p:tgtEl>
                                        <p:attrNameLst>
                                          <p:attrName>style.visibility</p:attrName>
                                        </p:attrNameLst>
                                      </p:cBhvr>
                                      <p:to>
                                        <p:strVal val="visible"/>
                                      </p:to>
                                    </p:set>
                                    <p:animEffect transition="in" filter="dissolve">
                                      <p:cBhvr>
                                        <p:cTn id="99" dur="500"/>
                                        <p:tgtEl>
                                          <p:spTgt spid="59">
                                            <p:txEl>
                                              <p:pRg st="1" end="1"/>
                                            </p:txEl>
                                          </p:spTgt>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dissolve">
                                      <p:cBhvr>
                                        <p:cTn id="102" dur="500"/>
                                        <p:tgtEl>
                                          <p:spTgt spid="7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dissolve">
                                      <p:cBhvr>
                                        <p:cTn id="105" dur="500"/>
                                        <p:tgtEl>
                                          <p:spTgt spid="80"/>
                                        </p:tgtEl>
                                      </p:cBhvr>
                                    </p:animEffect>
                                  </p:childTnLst>
                                </p:cTn>
                              </p:par>
                              <p:par>
                                <p:cTn id="106" presetID="9" presetClass="entr" presetSubtype="0" fill="hold" nodeType="withEffect">
                                  <p:stCondLst>
                                    <p:cond delay="0"/>
                                  </p:stCondLst>
                                  <p:childTnLst>
                                    <p:set>
                                      <p:cBhvr>
                                        <p:cTn id="107" dur="1" fill="hold">
                                          <p:stCondLst>
                                            <p:cond delay="0"/>
                                          </p:stCondLst>
                                        </p:cTn>
                                        <p:tgtEl>
                                          <p:spTgt spid="75">
                                            <p:txEl>
                                              <p:pRg st="1" end="1"/>
                                            </p:txEl>
                                          </p:spTgt>
                                        </p:tgtEl>
                                        <p:attrNameLst>
                                          <p:attrName>style.visibility</p:attrName>
                                        </p:attrNameLst>
                                      </p:cBhvr>
                                      <p:to>
                                        <p:strVal val="visible"/>
                                      </p:to>
                                    </p:set>
                                    <p:animEffect transition="in" filter="dissolve">
                                      <p:cBhvr>
                                        <p:cTn id="108" dur="500"/>
                                        <p:tgtEl>
                                          <p:spTgt spid="75">
                                            <p:txEl>
                                              <p:pRg st="1" end="1"/>
                                            </p:txEl>
                                          </p:spTgt>
                                        </p:tgtEl>
                                      </p:cBhvr>
                                    </p:animEffect>
                                  </p:childTnLst>
                                </p:cTn>
                              </p:par>
                              <p:par>
                                <p:cTn id="109" presetID="9" presetClass="entr" presetSubtype="0" fill="hold" nodeType="withEffect">
                                  <p:stCondLst>
                                    <p:cond delay="0"/>
                                  </p:stCondLst>
                                  <p:childTnLst>
                                    <p:set>
                                      <p:cBhvr>
                                        <p:cTn id="110" dur="1" fill="hold">
                                          <p:stCondLst>
                                            <p:cond delay="0"/>
                                          </p:stCondLst>
                                        </p:cTn>
                                        <p:tgtEl>
                                          <p:spTgt spid="75">
                                            <p:txEl>
                                              <p:pRg st="2" end="2"/>
                                            </p:txEl>
                                          </p:spTgt>
                                        </p:tgtEl>
                                        <p:attrNameLst>
                                          <p:attrName>style.visibility</p:attrName>
                                        </p:attrNameLst>
                                      </p:cBhvr>
                                      <p:to>
                                        <p:strVal val="visible"/>
                                      </p:to>
                                    </p:set>
                                    <p:animEffect transition="in" filter="dissolve">
                                      <p:cBhvr>
                                        <p:cTn id="111" dur="500"/>
                                        <p:tgtEl>
                                          <p:spTgt spid="75">
                                            <p:txEl>
                                              <p:pRg st="2" end="2"/>
                                            </p:txEl>
                                          </p:spTgt>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dissolve">
                                      <p:cBhvr>
                                        <p:cTn id="114" dur="500"/>
                                        <p:tgtEl>
                                          <p:spTgt spid="81"/>
                                        </p:tgtEl>
                                      </p:cBhvr>
                                    </p:animEffect>
                                  </p:childTnLst>
                                </p:cTn>
                              </p:par>
                              <p:par>
                                <p:cTn id="115" presetID="9" presetClass="entr" presetSubtype="0" fill="hold" nodeType="withEffect">
                                  <p:stCondLst>
                                    <p:cond delay="0"/>
                                  </p:stCondLst>
                                  <p:childTnLst>
                                    <p:set>
                                      <p:cBhvr>
                                        <p:cTn id="116" dur="1" fill="hold">
                                          <p:stCondLst>
                                            <p:cond delay="0"/>
                                          </p:stCondLst>
                                        </p:cTn>
                                        <p:tgtEl>
                                          <p:spTgt spid="75">
                                            <p:txEl>
                                              <p:pRg st="12" end="12"/>
                                            </p:txEl>
                                          </p:spTgt>
                                        </p:tgtEl>
                                        <p:attrNameLst>
                                          <p:attrName>style.visibility</p:attrName>
                                        </p:attrNameLst>
                                      </p:cBhvr>
                                      <p:to>
                                        <p:strVal val="visible"/>
                                      </p:to>
                                    </p:set>
                                    <p:animEffect transition="in" filter="dissolve">
                                      <p:cBhvr>
                                        <p:cTn id="117" dur="500"/>
                                        <p:tgtEl>
                                          <p:spTgt spid="75">
                                            <p:txEl>
                                              <p:pRg st="12" end="12"/>
                                            </p:txEl>
                                          </p:spTgt>
                                        </p:tgtEl>
                                      </p:cBhvr>
                                    </p:animEffect>
                                  </p:childTnLst>
                                </p:cTn>
                              </p:par>
                              <p:par>
                                <p:cTn id="118" presetID="9" presetClass="entr" presetSubtype="0" fill="hold" nodeType="withEffect">
                                  <p:stCondLst>
                                    <p:cond delay="0"/>
                                  </p:stCondLst>
                                  <p:childTnLst>
                                    <p:set>
                                      <p:cBhvr>
                                        <p:cTn id="119" dur="1" fill="hold">
                                          <p:stCondLst>
                                            <p:cond delay="0"/>
                                          </p:stCondLst>
                                        </p:cTn>
                                        <p:tgtEl>
                                          <p:spTgt spid="75">
                                            <p:txEl>
                                              <p:pRg st="13" end="13"/>
                                            </p:txEl>
                                          </p:spTgt>
                                        </p:tgtEl>
                                        <p:attrNameLst>
                                          <p:attrName>style.visibility</p:attrName>
                                        </p:attrNameLst>
                                      </p:cBhvr>
                                      <p:to>
                                        <p:strVal val="visible"/>
                                      </p:to>
                                    </p:set>
                                    <p:animEffect transition="in" filter="dissolve">
                                      <p:cBhvr>
                                        <p:cTn id="120" dur="500"/>
                                        <p:tgtEl>
                                          <p:spTgt spid="75">
                                            <p:txEl>
                                              <p:pRg st="13" end="13"/>
                                            </p:txEl>
                                          </p:spTgt>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dissolve">
                                      <p:cBhvr>
                                        <p:cTn id="123" dur="500"/>
                                        <p:tgtEl>
                                          <p:spTgt spid="83"/>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dissolve">
                                      <p:cBhvr>
                                        <p:cTn id="126" dur="500"/>
                                        <p:tgtEl>
                                          <p:spTgt spid="82"/>
                                        </p:tgtEl>
                                      </p:cBhvr>
                                    </p:animEffect>
                                  </p:childTnLst>
                                </p:cTn>
                              </p:par>
                              <p:par>
                                <p:cTn id="127" presetID="9" presetClass="entr" presetSubtype="0" fill="hold" nodeType="withEffect">
                                  <p:stCondLst>
                                    <p:cond delay="0"/>
                                  </p:stCondLst>
                                  <p:childTnLst>
                                    <p:set>
                                      <p:cBhvr>
                                        <p:cTn id="128" dur="1" fill="hold">
                                          <p:stCondLst>
                                            <p:cond delay="0"/>
                                          </p:stCondLst>
                                        </p:cTn>
                                        <p:tgtEl>
                                          <p:spTgt spid="75">
                                            <p:txEl>
                                              <p:pRg st="17" end="17"/>
                                            </p:txEl>
                                          </p:spTgt>
                                        </p:tgtEl>
                                        <p:attrNameLst>
                                          <p:attrName>style.visibility</p:attrName>
                                        </p:attrNameLst>
                                      </p:cBhvr>
                                      <p:to>
                                        <p:strVal val="visible"/>
                                      </p:to>
                                    </p:set>
                                    <p:animEffect transition="in" filter="dissolve">
                                      <p:cBhvr>
                                        <p:cTn id="129" dur="500"/>
                                        <p:tgtEl>
                                          <p:spTgt spid="75">
                                            <p:txEl>
                                              <p:pRg st="17" end="17"/>
                                            </p:txEl>
                                          </p:spTgt>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dissolve">
                                      <p:cBhvr>
                                        <p:cTn id="132" dur="500"/>
                                        <p:tgtEl>
                                          <p:spTgt spid="100"/>
                                        </p:tgtEl>
                                      </p:cBhvr>
                                    </p:animEffect>
                                  </p:childTnLst>
                                </p:cTn>
                              </p:par>
                              <p:par>
                                <p:cTn id="133" presetID="9" presetClass="entr" presetSubtype="0" fill="hold" nodeType="withEffect">
                                  <p:stCondLst>
                                    <p:cond delay="0"/>
                                  </p:stCondLst>
                                  <p:childTnLst>
                                    <p:set>
                                      <p:cBhvr>
                                        <p:cTn id="134" dur="1" fill="hold">
                                          <p:stCondLst>
                                            <p:cond delay="0"/>
                                          </p:stCondLst>
                                        </p:cTn>
                                        <p:tgtEl>
                                          <p:spTgt spid="90">
                                            <p:txEl>
                                              <p:pRg st="5" end="5"/>
                                            </p:txEl>
                                          </p:spTgt>
                                        </p:tgtEl>
                                        <p:attrNameLst>
                                          <p:attrName>style.visibility</p:attrName>
                                        </p:attrNameLst>
                                      </p:cBhvr>
                                      <p:to>
                                        <p:strVal val="visible"/>
                                      </p:to>
                                    </p:set>
                                    <p:animEffect transition="in" filter="dissolve">
                                      <p:cBhvr>
                                        <p:cTn id="135" dur="500"/>
                                        <p:tgtEl>
                                          <p:spTgt spid="90">
                                            <p:txEl>
                                              <p:pRg st="5" end="5"/>
                                            </p:txEl>
                                          </p:spTgt>
                                        </p:tgtEl>
                                      </p:cBhvr>
                                    </p:animEffect>
                                  </p:childTnLst>
                                </p:cTn>
                              </p:par>
                              <p:par>
                                <p:cTn id="136" presetID="9" presetClass="entr" presetSubtype="0" fill="hold" nodeType="withEffect">
                                  <p:stCondLst>
                                    <p:cond delay="0"/>
                                  </p:stCondLst>
                                  <p:childTnLst>
                                    <p:set>
                                      <p:cBhvr>
                                        <p:cTn id="137" dur="1" fill="hold">
                                          <p:stCondLst>
                                            <p:cond delay="0"/>
                                          </p:stCondLst>
                                        </p:cTn>
                                        <p:tgtEl>
                                          <p:spTgt spid="90">
                                            <p:txEl>
                                              <p:pRg st="6" end="6"/>
                                            </p:txEl>
                                          </p:spTgt>
                                        </p:tgtEl>
                                        <p:attrNameLst>
                                          <p:attrName>style.visibility</p:attrName>
                                        </p:attrNameLst>
                                      </p:cBhvr>
                                      <p:to>
                                        <p:strVal val="visible"/>
                                      </p:to>
                                    </p:set>
                                    <p:animEffect transition="in" filter="dissolve">
                                      <p:cBhvr>
                                        <p:cTn id="138" dur="500"/>
                                        <p:tgtEl>
                                          <p:spTgt spid="90">
                                            <p:txEl>
                                              <p:pRg st="6" end="6"/>
                                            </p:txEl>
                                          </p:spTgt>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animEffect transition="in" filter="dissolve">
                                      <p:cBhvr>
                                        <p:cTn id="141" dur="500"/>
                                        <p:tgtEl>
                                          <p:spTgt spid="102"/>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dissolve">
                                      <p:cBhvr>
                                        <p:cTn id="144" dur="500"/>
                                        <p:tgtEl>
                                          <p:spTgt spid="106"/>
                                        </p:tgtEl>
                                      </p:cBhvr>
                                    </p:animEffect>
                                  </p:childTnLst>
                                </p:cTn>
                              </p:par>
                              <p:par>
                                <p:cTn id="145" presetID="9" presetClass="entr" presetSubtype="0" fill="hold" nodeType="withEffect">
                                  <p:stCondLst>
                                    <p:cond delay="0"/>
                                  </p:stCondLst>
                                  <p:childTnLst>
                                    <p:set>
                                      <p:cBhvr>
                                        <p:cTn id="146" dur="1" fill="hold">
                                          <p:stCondLst>
                                            <p:cond delay="0"/>
                                          </p:stCondLst>
                                        </p:cTn>
                                        <p:tgtEl>
                                          <p:spTgt spid="90">
                                            <p:txEl>
                                              <p:pRg st="23" end="23"/>
                                            </p:txEl>
                                          </p:spTgt>
                                        </p:tgtEl>
                                        <p:attrNameLst>
                                          <p:attrName>style.visibility</p:attrName>
                                        </p:attrNameLst>
                                      </p:cBhvr>
                                      <p:to>
                                        <p:strVal val="visible"/>
                                      </p:to>
                                    </p:set>
                                    <p:animEffect transition="in" filter="dissolve">
                                      <p:cBhvr>
                                        <p:cTn id="147" dur="500"/>
                                        <p:tgtEl>
                                          <p:spTgt spid="90">
                                            <p:txEl>
                                              <p:pRg st="23" end="23"/>
                                            </p:txEl>
                                          </p:spTgt>
                                        </p:tgtEl>
                                      </p:cBhvr>
                                    </p:animEffect>
                                  </p:childTnLst>
                                </p:cTn>
                              </p:par>
                              <p:par>
                                <p:cTn id="148" presetID="9" presetClass="entr" presetSubtype="0" fill="hold" nodeType="withEffect">
                                  <p:stCondLst>
                                    <p:cond delay="0"/>
                                  </p:stCondLst>
                                  <p:childTnLst>
                                    <p:set>
                                      <p:cBhvr>
                                        <p:cTn id="149" dur="1" fill="hold">
                                          <p:stCondLst>
                                            <p:cond delay="0"/>
                                          </p:stCondLst>
                                        </p:cTn>
                                        <p:tgtEl>
                                          <p:spTgt spid="90">
                                            <p:txEl>
                                              <p:pRg st="24" end="24"/>
                                            </p:txEl>
                                          </p:spTgt>
                                        </p:tgtEl>
                                        <p:attrNameLst>
                                          <p:attrName>style.visibility</p:attrName>
                                        </p:attrNameLst>
                                      </p:cBhvr>
                                      <p:to>
                                        <p:strVal val="visible"/>
                                      </p:to>
                                    </p:set>
                                    <p:animEffect transition="in" filter="dissolve">
                                      <p:cBhvr>
                                        <p:cTn id="150" dur="500"/>
                                        <p:tgtEl>
                                          <p:spTgt spid="90">
                                            <p:txEl>
                                              <p:pRg st="24" end="24"/>
                                            </p:txEl>
                                          </p:spTgt>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20"/>
                                        </p:tgtEl>
                                        <p:attrNameLst>
                                          <p:attrName>style.visibility</p:attrName>
                                        </p:attrNameLst>
                                      </p:cBhvr>
                                      <p:to>
                                        <p:strVal val="visible"/>
                                      </p:to>
                                    </p:set>
                                    <p:animEffect transition="in" filter="dissolve">
                                      <p:cBhvr>
                                        <p:cTn id="153" dur="500"/>
                                        <p:tgtEl>
                                          <p:spTgt spid="120"/>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4"/>
                                        </p:tgtEl>
                                        <p:attrNameLst>
                                          <p:attrName>style.visibility</p:attrName>
                                        </p:attrNameLst>
                                      </p:cBhvr>
                                      <p:to>
                                        <p:strVal val="visible"/>
                                      </p:to>
                                    </p:set>
                                    <p:animEffect transition="in" filter="dissolve">
                                      <p:cBhvr>
                                        <p:cTn id="156" dur="500"/>
                                        <p:tgtEl>
                                          <p:spTgt spid="4"/>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18"/>
                                        </p:tgtEl>
                                        <p:attrNameLst>
                                          <p:attrName>style.visibility</p:attrName>
                                        </p:attrNameLst>
                                      </p:cBhvr>
                                      <p:to>
                                        <p:strVal val="visible"/>
                                      </p:to>
                                    </p:set>
                                    <p:animEffect transition="in" filter="dissolve">
                                      <p:cBhvr>
                                        <p:cTn id="159" dur="500"/>
                                        <p:tgtEl>
                                          <p:spTgt spid="118"/>
                                        </p:tgtEl>
                                      </p:cBhvr>
                                    </p:animEffect>
                                  </p:childTnLst>
                                </p:cTn>
                              </p:par>
                              <p:par>
                                <p:cTn id="160" presetID="9" presetClass="entr" presetSubtype="0" fill="hold" nodeType="withEffect">
                                  <p:stCondLst>
                                    <p:cond delay="0"/>
                                  </p:stCondLst>
                                  <p:childTnLst>
                                    <p:set>
                                      <p:cBhvr>
                                        <p:cTn id="161" dur="1" fill="hold">
                                          <p:stCondLst>
                                            <p:cond delay="0"/>
                                          </p:stCondLst>
                                        </p:cTn>
                                        <p:tgtEl>
                                          <p:spTgt spid="75">
                                            <p:txEl>
                                              <p:pRg st="19" end="19"/>
                                            </p:txEl>
                                          </p:spTgt>
                                        </p:tgtEl>
                                        <p:attrNameLst>
                                          <p:attrName>style.visibility</p:attrName>
                                        </p:attrNameLst>
                                      </p:cBhvr>
                                      <p:to>
                                        <p:strVal val="visible"/>
                                      </p:to>
                                    </p:set>
                                    <p:animEffect transition="in" filter="dissolve">
                                      <p:cBhvr>
                                        <p:cTn id="162" dur="500"/>
                                        <p:tgtEl>
                                          <p:spTgt spid="75">
                                            <p:txEl>
                                              <p:pRg st="19" end="19"/>
                                            </p:txEl>
                                          </p:spTgt>
                                        </p:tgtEl>
                                      </p:cBhvr>
                                    </p:animEffect>
                                  </p:childTnLst>
                                </p:cTn>
                              </p:par>
                              <p:par>
                                <p:cTn id="163" presetID="9" presetClass="entr" presetSubtype="0" fill="hold" nodeType="withEffect">
                                  <p:stCondLst>
                                    <p:cond delay="0"/>
                                  </p:stCondLst>
                                  <p:childTnLst>
                                    <p:set>
                                      <p:cBhvr>
                                        <p:cTn id="164" dur="1" fill="hold">
                                          <p:stCondLst>
                                            <p:cond delay="0"/>
                                          </p:stCondLst>
                                        </p:cTn>
                                        <p:tgtEl>
                                          <p:spTgt spid="22"/>
                                        </p:tgtEl>
                                        <p:attrNameLst>
                                          <p:attrName>style.visibility</p:attrName>
                                        </p:attrNameLst>
                                      </p:cBhvr>
                                      <p:to>
                                        <p:strVal val="visible"/>
                                      </p:to>
                                    </p:set>
                                    <p:animEffect transition="in" filter="dissolve">
                                      <p:cBhvr>
                                        <p:cTn id="165" dur="500"/>
                                        <p:tgtEl>
                                          <p:spTgt spid="22"/>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dissolve">
                                      <p:cBhvr>
                                        <p:cTn id="168" dur="500"/>
                                        <p:tgtEl>
                                          <p:spTgt spid="88"/>
                                        </p:tgtEl>
                                      </p:cBhvr>
                                    </p:animEffect>
                                  </p:childTnLst>
                                </p:cTn>
                              </p:par>
                              <p:par>
                                <p:cTn id="169" presetID="9" presetClass="entr" presetSubtype="0" fill="hold" nodeType="withEffect">
                                  <p:stCondLst>
                                    <p:cond delay="0"/>
                                  </p:stCondLst>
                                  <p:childTnLst>
                                    <p:set>
                                      <p:cBhvr>
                                        <p:cTn id="170" dur="1" fill="hold">
                                          <p:stCondLst>
                                            <p:cond delay="0"/>
                                          </p:stCondLst>
                                        </p:cTn>
                                        <p:tgtEl>
                                          <p:spTgt spid="75">
                                            <p:txEl>
                                              <p:pRg st="21" end="21"/>
                                            </p:txEl>
                                          </p:spTgt>
                                        </p:tgtEl>
                                        <p:attrNameLst>
                                          <p:attrName>style.visibility</p:attrName>
                                        </p:attrNameLst>
                                      </p:cBhvr>
                                      <p:to>
                                        <p:strVal val="visible"/>
                                      </p:to>
                                    </p:set>
                                    <p:animEffect transition="in" filter="dissolve">
                                      <p:cBhvr>
                                        <p:cTn id="171" dur="500"/>
                                        <p:tgtEl>
                                          <p:spTgt spid="75">
                                            <p:txEl>
                                              <p:pRg st="21" end="21"/>
                                            </p:txEl>
                                          </p:spTgt>
                                        </p:tgtEl>
                                      </p:cBhvr>
                                    </p:animEffect>
                                  </p:childTnLst>
                                </p:cTn>
                              </p:par>
                              <p:par>
                                <p:cTn id="172" presetID="9" presetClass="entr" presetSubtype="0" fill="hold" nodeType="withEffect">
                                  <p:stCondLst>
                                    <p:cond delay="0"/>
                                  </p:stCondLst>
                                  <p:childTnLst>
                                    <p:set>
                                      <p:cBhvr>
                                        <p:cTn id="173" dur="1" fill="hold">
                                          <p:stCondLst>
                                            <p:cond delay="0"/>
                                          </p:stCondLst>
                                        </p:cTn>
                                        <p:tgtEl>
                                          <p:spTgt spid="75">
                                            <p:txEl>
                                              <p:pRg st="20" end="20"/>
                                            </p:txEl>
                                          </p:spTgt>
                                        </p:tgtEl>
                                        <p:attrNameLst>
                                          <p:attrName>style.visibility</p:attrName>
                                        </p:attrNameLst>
                                      </p:cBhvr>
                                      <p:to>
                                        <p:strVal val="visible"/>
                                      </p:to>
                                    </p:set>
                                    <p:animEffect transition="in" filter="dissolve">
                                      <p:cBhvr>
                                        <p:cTn id="174" dur="500"/>
                                        <p:tgtEl>
                                          <p:spTgt spid="75">
                                            <p:txEl>
                                              <p:pRg st="20" end="20"/>
                                            </p:txEl>
                                          </p:spTgt>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24"/>
                                        </p:tgtEl>
                                        <p:attrNameLst>
                                          <p:attrName>style.visibility</p:attrName>
                                        </p:attrNameLst>
                                      </p:cBhvr>
                                      <p:to>
                                        <p:strVal val="visible"/>
                                      </p:to>
                                    </p:set>
                                    <p:animEffect transition="in" filter="dissolve">
                                      <p:cBhvr>
                                        <p:cTn id="177" dur="500"/>
                                        <p:tgtEl>
                                          <p:spTgt spid="24"/>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5"/>
                                        </p:tgtEl>
                                        <p:attrNameLst>
                                          <p:attrName>style.visibility</p:attrName>
                                        </p:attrNameLst>
                                      </p:cBhvr>
                                      <p:to>
                                        <p:strVal val="visible"/>
                                      </p:to>
                                    </p:set>
                                    <p:animEffect transition="in" filter="dissolve">
                                      <p:cBhvr>
                                        <p:cTn id="180" dur="500"/>
                                        <p:tgtEl>
                                          <p:spTgt spid="5"/>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nodeType="clickEffect">
                                  <p:stCondLst>
                                    <p:cond delay="0"/>
                                  </p:stCondLst>
                                  <p:childTnLst>
                                    <p:set>
                                      <p:cBhvr>
                                        <p:cTn id="184" dur="1" fill="hold">
                                          <p:stCondLst>
                                            <p:cond delay="0"/>
                                          </p:stCondLst>
                                        </p:cTn>
                                        <p:tgtEl>
                                          <p:spTgt spid="59">
                                            <p:txEl>
                                              <p:pRg st="2" end="2"/>
                                            </p:txEl>
                                          </p:spTgt>
                                        </p:tgtEl>
                                        <p:attrNameLst>
                                          <p:attrName>style.visibility</p:attrName>
                                        </p:attrNameLst>
                                      </p:cBhvr>
                                      <p:to>
                                        <p:strVal val="visible"/>
                                      </p:to>
                                    </p:set>
                                    <p:animEffect transition="in" filter="dissolve">
                                      <p:cBhvr>
                                        <p:cTn id="185" dur="500"/>
                                        <p:tgtEl>
                                          <p:spTgt spid="59">
                                            <p:txEl>
                                              <p:pRg st="2" end="2"/>
                                            </p:txEl>
                                          </p:spTgt>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76"/>
                                        </p:tgtEl>
                                        <p:attrNameLst>
                                          <p:attrName>style.visibility</p:attrName>
                                        </p:attrNameLst>
                                      </p:cBhvr>
                                      <p:to>
                                        <p:strVal val="visible"/>
                                      </p:to>
                                    </p:set>
                                    <p:animEffect transition="in" filter="dissolve">
                                      <p:cBhvr>
                                        <p:cTn id="188" dur="500"/>
                                        <p:tgtEl>
                                          <p:spTgt spid="76"/>
                                        </p:tgtEl>
                                      </p:cBhvr>
                                    </p:animEffect>
                                  </p:childTnLst>
                                </p:cTn>
                              </p:par>
                              <p:par>
                                <p:cTn id="189" presetID="9" presetClass="entr" presetSubtype="0" fill="hold" nodeType="withEffect">
                                  <p:stCondLst>
                                    <p:cond delay="0"/>
                                  </p:stCondLst>
                                  <p:childTnLst>
                                    <p:set>
                                      <p:cBhvr>
                                        <p:cTn id="190" dur="1" fill="hold">
                                          <p:stCondLst>
                                            <p:cond delay="0"/>
                                          </p:stCondLst>
                                        </p:cTn>
                                        <p:tgtEl>
                                          <p:spTgt spid="75">
                                            <p:txEl>
                                              <p:pRg st="4" end="4"/>
                                            </p:txEl>
                                          </p:spTgt>
                                        </p:tgtEl>
                                        <p:attrNameLst>
                                          <p:attrName>style.visibility</p:attrName>
                                        </p:attrNameLst>
                                      </p:cBhvr>
                                      <p:to>
                                        <p:strVal val="visible"/>
                                      </p:to>
                                    </p:set>
                                    <p:animEffect transition="in" filter="dissolve">
                                      <p:cBhvr>
                                        <p:cTn id="191" dur="500"/>
                                        <p:tgtEl>
                                          <p:spTgt spid="75">
                                            <p:txEl>
                                              <p:pRg st="4" end="4"/>
                                            </p:txEl>
                                          </p:spTgt>
                                        </p:tgtEl>
                                      </p:cBhvr>
                                    </p:animEffect>
                                  </p:childTnLst>
                                </p:cTn>
                              </p:par>
                              <p:par>
                                <p:cTn id="192" presetID="9" presetClass="entr" presetSubtype="0" fill="hold" nodeType="withEffect">
                                  <p:stCondLst>
                                    <p:cond delay="0"/>
                                  </p:stCondLst>
                                  <p:childTnLst>
                                    <p:set>
                                      <p:cBhvr>
                                        <p:cTn id="193" dur="1" fill="hold">
                                          <p:stCondLst>
                                            <p:cond delay="0"/>
                                          </p:stCondLst>
                                        </p:cTn>
                                        <p:tgtEl>
                                          <p:spTgt spid="75">
                                            <p:txEl>
                                              <p:pRg st="3" end="3"/>
                                            </p:txEl>
                                          </p:spTgt>
                                        </p:tgtEl>
                                        <p:attrNameLst>
                                          <p:attrName>style.visibility</p:attrName>
                                        </p:attrNameLst>
                                      </p:cBhvr>
                                      <p:to>
                                        <p:strVal val="visible"/>
                                      </p:to>
                                    </p:set>
                                    <p:animEffect transition="in" filter="dissolve">
                                      <p:cBhvr>
                                        <p:cTn id="194" dur="500"/>
                                        <p:tgtEl>
                                          <p:spTgt spid="75">
                                            <p:txEl>
                                              <p:pRg st="3" end="3"/>
                                            </p:txEl>
                                          </p:spTgt>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dissolve">
                                      <p:cBhvr>
                                        <p:cTn id="197" dur="500"/>
                                        <p:tgtEl>
                                          <p:spTgt spid="79"/>
                                        </p:tgtEl>
                                      </p:cBhvr>
                                    </p:animEffect>
                                  </p:childTnLst>
                                </p:cTn>
                              </p:par>
                              <p:par>
                                <p:cTn id="198" presetID="9" presetClass="entr" presetSubtype="0" fill="hold" nodeType="withEffect">
                                  <p:stCondLst>
                                    <p:cond delay="0"/>
                                  </p:stCondLst>
                                  <p:childTnLst>
                                    <p:set>
                                      <p:cBhvr>
                                        <p:cTn id="199" dur="1" fill="hold">
                                          <p:stCondLst>
                                            <p:cond delay="0"/>
                                          </p:stCondLst>
                                        </p:cTn>
                                        <p:tgtEl>
                                          <p:spTgt spid="75">
                                            <p:txEl>
                                              <p:pRg st="18" end="18"/>
                                            </p:txEl>
                                          </p:spTgt>
                                        </p:tgtEl>
                                        <p:attrNameLst>
                                          <p:attrName>style.visibility</p:attrName>
                                        </p:attrNameLst>
                                      </p:cBhvr>
                                      <p:to>
                                        <p:strVal val="visible"/>
                                      </p:to>
                                    </p:set>
                                    <p:animEffect transition="in" filter="dissolve">
                                      <p:cBhvr>
                                        <p:cTn id="200" dur="500"/>
                                        <p:tgtEl>
                                          <p:spTgt spid="75">
                                            <p:txEl>
                                              <p:pRg st="18" end="18"/>
                                            </p:txEl>
                                          </p:spTgt>
                                        </p:tgtEl>
                                      </p:cBhvr>
                                    </p:animEffect>
                                  </p:childTnLst>
                                </p:cTn>
                              </p:par>
                              <p:par>
                                <p:cTn id="201" presetID="9" presetClass="entr" presetSubtype="0" fill="hold" nodeType="withEffect">
                                  <p:stCondLst>
                                    <p:cond delay="0"/>
                                  </p:stCondLst>
                                  <p:childTnLst>
                                    <p:set>
                                      <p:cBhvr>
                                        <p:cTn id="202" dur="1" fill="hold">
                                          <p:stCondLst>
                                            <p:cond delay="0"/>
                                          </p:stCondLst>
                                        </p:cTn>
                                        <p:tgtEl>
                                          <p:spTgt spid="90">
                                            <p:txEl>
                                              <p:pRg st="7" end="7"/>
                                            </p:txEl>
                                          </p:spTgt>
                                        </p:tgtEl>
                                        <p:attrNameLst>
                                          <p:attrName>style.visibility</p:attrName>
                                        </p:attrNameLst>
                                      </p:cBhvr>
                                      <p:to>
                                        <p:strVal val="visible"/>
                                      </p:to>
                                    </p:set>
                                    <p:animEffect transition="in" filter="dissolve">
                                      <p:cBhvr>
                                        <p:cTn id="203" dur="500"/>
                                        <p:tgtEl>
                                          <p:spTgt spid="90">
                                            <p:txEl>
                                              <p:pRg st="7" end="7"/>
                                            </p:txEl>
                                          </p:spTgt>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101"/>
                                        </p:tgtEl>
                                        <p:attrNameLst>
                                          <p:attrName>style.visibility</p:attrName>
                                        </p:attrNameLst>
                                      </p:cBhvr>
                                      <p:to>
                                        <p:strVal val="visible"/>
                                      </p:to>
                                    </p:set>
                                    <p:animEffect transition="in" filter="dissolve">
                                      <p:cBhvr>
                                        <p:cTn id="206" dur="500"/>
                                        <p:tgtEl>
                                          <p:spTgt spid="101"/>
                                        </p:tgtEl>
                                      </p:cBhvr>
                                    </p:animEffect>
                                  </p:childTnLst>
                                </p:cTn>
                              </p:par>
                              <p:par>
                                <p:cTn id="207" presetID="9" presetClass="entr" presetSubtype="0" fill="hold" nodeType="withEffect">
                                  <p:stCondLst>
                                    <p:cond delay="0"/>
                                  </p:stCondLst>
                                  <p:childTnLst>
                                    <p:set>
                                      <p:cBhvr>
                                        <p:cTn id="208" dur="1" fill="hold">
                                          <p:stCondLst>
                                            <p:cond delay="0"/>
                                          </p:stCondLst>
                                        </p:cTn>
                                        <p:tgtEl>
                                          <p:spTgt spid="90">
                                            <p:txEl>
                                              <p:pRg st="15" end="15"/>
                                            </p:txEl>
                                          </p:spTgt>
                                        </p:tgtEl>
                                        <p:attrNameLst>
                                          <p:attrName>style.visibility</p:attrName>
                                        </p:attrNameLst>
                                      </p:cBhvr>
                                      <p:to>
                                        <p:strVal val="visible"/>
                                      </p:to>
                                    </p:set>
                                    <p:animEffect transition="in" filter="dissolve">
                                      <p:cBhvr>
                                        <p:cTn id="209" dur="500"/>
                                        <p:tgtEl>
                                          <p:spTgt spid="90">
                                            <p:txEl>
                                              <p:pRg st="15" end="15"/>
                                            </p:txEl>
                                          </p:spTgt>
                                        </p:tgtEl>
                                      </p:cBhvr>
                                    </p:animEffect>
                                  </p:childTnLst>
                                </p:cTn>
                              </p:par>
                              <p:par>
                                <p:cTn id="210" presetID="9" presetClass="entr" presetSubtype="0" fill="hold" nodeType="withEffect">
                                  <p:stCondLst>
                                    <p:cond delay="0"/>
                                  </p:stCondLst>
                                  <p:childTnLst>
                                    <p:set>
                                      <p:cBhvr>
                                        <p:cTn id="211" dur="1" fill="hold">
                                          <p:stCondLst>
                                            <p:cond delay="0"/>
                                          </p:stCondLst>
                                        </p:cTn>
                                        <p:tgtEl>
                                          <p:spTgt spid="90">
                                            <p:txEl>
                                              <p:pRg st="16" end="16"/>
                                            </p:txEl>
                                          </p:spTgt>
                                        </p:tgtEl>
                                        <p:attrNameLst>
                                          <p:attrName>style.visibility</p:attrName>
                                        </p:attrNameLst>
                                      </p:cBhvr>
                                      <p:to>
                                        <p:strVal val="visible"/>
                                      </p:to>
                                    </p:set>
                                    <p:animEffect transition="in" filter="dissolve">
                                      <p:cBhvr>
                                        <p:cTn id="212" dur="500"/>
                                        <p:tgtEl>
                                          <p:spTgt spid="90">
                                            <p:txEl>
                                              <p:pRg st="16" end="16"/>
                                            </p:txEl>
                                          </p:spTgt>
                                        </p:tgtEl>
                                      </p:cBhvr>
                                    </p:animEffect>
                                  </p:childTnLst>
                                </p:cTn>
                              </p:par>
                              <p:par>
                                <p:cTn id="213" presetID="9" presetClass="entr" presetSubtype="0" fill="hold" nodeType="withEffect">
                                  <p:stCondLst>
                                    <p:cond delay="0"/>
                                  </p:stCondLst>
                                  <p:childTnLst>
                                    <p:set>
                                      <p:cBhvr>
                                        <p:cTn id="214" dur="1" fill="hold">
                                          <p:stCondLst>
                                            <p:cond delay="0"/>
                                          </p:stCondLst>
                                        </p:cTn>
                                        <p:tgtEl>
                                          <p:spTgt spid="90">
                                            <p:txEl>
                                              <p:pRg st="17" end="17"/>
                                            </p:txEl>
                                          </p:spTgt>
                                        </p:tgtEl>
                                        <p:attrNameLst>
                                          <p:attrName>style.visibility</p:attrName>
                                        </p:attrNameLst>
                                      </p:cBhvr>
                                      <p:to>
                                        <p:strVal val="visible"/>
                                      </p:to>
                                    </p:set>
                                    <p:animEffect transition="in" filter="dissolve">
                                      <p:cBhvr>
                                        <p:cTn id="215" dur="500"/>
                                        <p:tgtEl>
                                          <p:spTgt spid="90">
                                            <p:txEl>
                                              <p:pRg st="17" end="17"/>
                                            </p:txEl>
                                          </p:spTgt>
                                        </p:tgtEl>
                                      </p:cBhvr>
                                    </p:animEffect>
                                  </p:childTnLst>
                                </p:cTn>
                              </p:par>
                              <p:par>
                                <p:cTn id="216" presetID="9" presetClass="entr" presetSubtype="0" fill="hold" nodeType="withEffect">
                                  <p:stCondLst>
                                    <p:cond delay="0"/>
                                  </p:stCondLst>
                                  <p:childTnLst>
                                    <p:set>
                                      <p:cBhvr>
                                        <p:cTn id="217" dur="1" fill="hold">
                                          <p:stCondLst>
                                            <p:cond delay="0"/>
                                          </p:stCondLst>
                                        </p:cTn>
                                        <p:tgtEl>
                                          <p:spTgt spid="90">
                                            <p:txEl>
                                              <p:pRg st="18" end="18"/>
                                            </p:txEl>
                                          </p:spTgt>
                                        </p:tgtEl>
                                        <p:attrNameLst>
                                          <p:attrName>style.visibility</p:attrName>
                                        </p:attrNameLst>
                                      </p:cBhvr>
                                      <p:to>
                                        <p:strVal val="visible"/>
                                      </p:to>
                                    </p:set>
                                    <p:animEffect transition="in" filter="dissolve">
                                      <p:cBhvr>
                                        <p:cTn id="218" dur="500"/>
                                        <p:tgtEl>
                                          <p:spTgt spid="90">
                                            <p:txEl>
                                              <p:pRg st="18" end="18"/>
                                            </p:txEl>
                                          </p:spTgt>
                                        </p:tgtEl>
                                      </p:cBhvr>
                                    </p:animEffect>
                                  </p:childTnLst>
                                </p:cTn>
                              </p:par>
                              <p:par>
                                <p:cTn id="219" presetID="9" presetClass="entr" presetSubtype="0" fill="hold" nodeType="withEffect">
                                  <p:stCondLst>
                                    <p:cond delay="0"/>
                                  </p:stCondLst>
                                  <p:childTnLst>
                                    <p:set>
                                      <p:cBhvr>
                                        <p:cTn id="220" dur="1" fill="hold">
                                          <p:stCondLst>
                                            <p:cond delay="0"/>
                                          </p:stCondLst>
                                        </p:cTn>
                                        <p:tgtEl>
                                          <p:spTgt spid="90">
                                            <p:txEl>
                                              <p:pRg st="19" end="19"/>
                                            </p:txEl>
                                          </p:spTgt>
                                        </p:tgtEl>
                                        <p:attrNameLst>
                                          <p:attrName>style.visibility</p:attrName>
                                        </p:attrNameLst>
                                      </p:cBhvr>
                                      <p:to>
                                        <p:strVal val="visible"/>
                                      </p:to>
                                    </p:set>
                                    <p:animEffect transition="in" filter="dissolve">
                                      <p:cBhvr>
                                        <p:cTn id="221" dur="500"/>
                                        <p:tgtEl>
                                          <p:spTgt spid="90">
                                            <p:txEl>
                                              <p:pRg st="19" end="19"/>
                                            </p:txEl>
                                          </p:spTgt>
                                        </p:tgtEl>
                                      </p:cBhvr>
                                    </p:animEffect>
                                  </p:childTnLst>
                                </p:cTn>
                              </p:par>
                              <p:par>
                                <p:cTn id="222" presetID="9" presetClass="entr" presetSubtype="0" fill="hold" nodeType="withEffect">
                                  <p:stCondLst>
                                    <p:cond delay="0"/>
                                  </p:stCondLst>
                                  <p:childTnLst>
                                    <p:set>
                                      <p:cBhvr>
                                        <p:cTn id="223" dur="1" fill="hold">
                                          <p:stCondLst>
                                            <p:cond delay="0"/>
                                          </p:stCondLst>
                                        </p:cTn>
                                        <p:tgtEl>
                                          <p:spTgt spid="90">
                                            <p:txEl>
                                              <p:pRg st="20" end="20"/>
                                            </p:txEl>
                                          </p:spTgt>
                                        </p:tgtEl>
                                        <p:attrNameLst>
                                          <p:attrName>style.visibility</p:attrName>
                                        </p:attrNameLst>
                                      </p:cBhvr>
                                      <p:to>
                                        <p:strVal val="visible"/>
                                      </p:to>
                                    </p:set>
                                    <p:animEffect transition="in" filter="dissolve">
                                      <p:cBhvr>
                                        <p:cTn id="224" dur="500"/>
                                        <p:tgtEl>
                                          <p:spTgt spid="90">
                                            <p:txEl>
                                              <p:pRg st="20" end="20"/>
                                            </p:txEl>
                                          </p:spTgt>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112"/>
                                        </p:tgtEl>
                                        <p:attrNameLst>
                                          <p:attrName>style.visibility</p:attrName>
                                        </p:attrNameLst>
                                      </p:cBhvr>
                                      <p:to>
                                        <p:strVal val="visible"/>
                                      </p:to>
                                    </p:set>
                                    <p:animEffect transition="in" filter="dissolve">
                                      <p:cBhvr>
                                        <p:cTn id="227" dur="500"/>
                                        <p:tgtEl>
                                          <p:spTgt spid="112"/>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113"/>
                                        </p:tgtEl>
                                        <p:attrNameLst>
                                          <p:attrName>style.visibility</p:attrName>
                                        </p:attrNameLst>
                                      </p:cBhvr>
                                      <p:to>
                                        <p:strVal val="visible"/>
                                      </p:to>
                                    </p:set>
                                    <p:animEffect transition="in" filter="dissolve">
                                      <p:cBhvr>
                                        <p:cTn id="230" dur="500"/>
                                        <p:tgtEl>
                                          <p:spTgt spid="113"/>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114"/>
                                        </p:tgtEl>
                                        <p:attrNameLst>
                                          <p:attrName>style.visibility</p:attrName>
                                        </p:attrNameLst>
                                      </p:cBhvr>
                                      <p:to>
                                        <p:strVal val="visible"/>
                                      </p:to>
                                    </p:set>
                                    <p:animEffect transition="in" filter="dissolve">
                                      <p:cBhvr>
                                        <p:cTn id="233" dur="500"/>
                                        <p:tgtEl>
                                          <p:spTgt spid="114"/>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115"/>
                                        </p:tgtEl>
                                        <p:attrNameLst>
                                          <p:attrName>style.visibility</p:attrName>
                                        </p:attrNameLst>
                                      </p:cBhvr>
                                      <p:to>
                                        <p:strVal val="visible"/>
                                      </p:to>
                                    </p:set>
                                    <p:animEffect transition="in" filter="dissolve">
                                      <p:cBhvr>
                                        <p:cTn id="236" dur="500"/>
                                        <p:tgtEl>
                                          <p:spTgt spid="115"/>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116"/>
                                        </p:tgtEl>
                                        <p:attrNameLst>
                                          <p:attrName>style.visibility</p:attrName>
                                        </p:attrNameLst>
                                      </p:cBhvr>
                                      <p:to>
                                        <p:strVal val="visible"/>
                                      </p:to>
                                    </p:set>
                                    <p:animEffect transition="in" filter="dissolve">
                                      <p:cBhvr>
                                        <p:cTn id="239" dur="500"/>
                                        <p:tgtEl>
                                          <p:spTgt spid="116"/>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117"/>
                                        </p:tgtEl>
                                        <p:attrNameLst>
                                          <p:attrName>style.visibility</p:attrName>
                                        </p:attrNameLst>
                                      </p:cBhvr>
                                      <p:to>
                                        <p:strVal val="visible"/>
                                      </p:to>
                                    </p:set>
                                    <p:animEffect transition="in" filter="dissolve">
                                      <p:cBhvr>
                                        <p:cTn id="242" dur="500"/>
                                        <p:tgtEl>
                                          <p:spTgt spid="117"/>
                                        </p:tgtEl>
                                      </p:cBhvr>
                                    </p:animEffect>
                                  </p:childTnLst>
                                </p:cTn>
                              </p:par>
                              <p:par>
                                <p:cTn id="243" presetID="9" presetClass="entr" presetSubtype="0" fill="hold"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dissolve">
                                      <p:cBhvr>
                                        <p:cTn id="245" dur="500"/>
                                        <p:tgtEl>
                                          <p:spTgt spid="45"/>
                                        </p:tgtEl>
                                      </p:cBhvr>
                                    </p:animEffect>
                                  </p:childTnLst>
                                </p:cTn>
                              </p:par>
                              <p:par>
                                <p:cTn id="246" presetID="9" presetClass="entr" presetSubtype="0" fill="hold" grpId="0" nodeType="withEffect">
                                  <p:stCondLst>
                                    <p:cond delay="0"/>
                                  </p:stCondLst>
                                  <p:childTnLst>
                                    <p:set>
                                      <p:cBhvr>
                                        <p:cTn id="247" dur="1" fill="hold">
                                          <p:stCondLst>
                                            <p:cond delay="0"/>
                                          </p:stCondLst>
                                        </p:cTn>
                                        <p:tgtEl>
                                          <p:spTgt spid="11"/>
                                        </p:tgtEl>
                                        <p:attrNameLst>
                                          <p:attrName>style.visibility</p:attrName>
                                        </p:attrNameLst>
                                      </p:cBhvr>
                                      <p:to>
                                        <p:strVal val="visible"/>
                                      </p:to>
                                    </p:set>
                                    <p:animEffect transition="in" filter="dissolve">
                                      <p:cBhvr>
                                        <p:cTn id="248" dur="500"/>
                                        <p:tgtEl>
                                          <p:spTgt spid="11"/>
                                        </p:tgtEl>
                                      </p:cBhvr>
                                    </p:animEffect>
                                  </p:childTnLst>
                                </p:cTn>
                              </p:par>
                              <p:par>
                                <p:cTn id="249" presetID="9" presetClass="entr" presetSubtype="0" fill="hold" grpId="0" nodeType="withEffect">
                                  <p:stCondLst>
                                    <p:cond delay="0"/>
                                  </p:stCondLst>
                                  <p:childTnLst>
                                    <p:set>
                                      <p:cBhvr>
                                        <p:cTn id="250" dur="1" fill="hold">
                                          <p:stCondLst>
                                            <p:cond delay="0"/>
                                          </p:stCondLst>
                                        </p:cTn>
                                        <p:tgtEl>
                                          <p:spTgt spid="13"/>
                                        </p:tgtEl>
                                        <p:attrNameLst>
                                          <p:attrName>style.visibility</p:attrName>
                                        </p:attrNameLst>
                                      </p:cBhvr>
                                      <p:to>
                                        <p:strVal val="visible"/>
                                      </p:to>
                                    </p:set>
                                    <p:animEffect transition="in" filter="dissolve">
                                      <p:cBhvr>
                                        <p:cTn id="251" dur="500"/>
                                        <p:tgtEl>
                                          <p:spTgt spid="13"/>
                                        </p:tgtEl>
                                      </p:cBhvr>
                                    </p:animEffect>
                                  </p:childTnLst>
                                </p:cTn>
                              </p:par>
                              <p:par>
                                <p:cTn id="252" presetID="9" presetClass="entr" presetSubtype="0" fill="hold" grpId="0" nodeType="withEffect">
                                  <p:stCondLst>
                                    <p:cond delay="0"/>
                                  </p:stCondLst>
                                  <p:childTnLst>
                                    <p:set>
                                      <p:cBhvr>
                                        <p:cTn id="253" dur="1" fill="hold">
                                          <p:stCondLst>
                                            <p:cond delay="0"/>
                                          </p:stCondLst>
                                        </p:cTn>
                                        <p:tgtEl>
                                          <p:spTgt spid="14"/>
                                        </p:tgtEl>
                                        <p:attrNameLst>
                                          <p:attrName>style.visibility</p:attrName>
                                        </p:attrNameLst>
                                      </p:cBhvr>
                                      <p:to>
                                        <p:strVal val="visible"/>
                                      </p:to>
                                    </p:set>
                                    <p:animEffect transition="in" filter="dissolve">
                                      <p:cBhvr>
                                        <p:cTn id="254" dur="500"/>
                                        <p:tgtEl>
                                          <p:spTgt spid="14"/>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46"/>
                                        </p:tgtEl>
                                        <p:attrNameLst>
                                          <p:attrName>style.visibility</p:attrName>
                                        </p:attrNameLst>
                                      </p:cBhvr>
                                      <p:to>
                                        <p:strVal val="visible"/>
                                      </p:to>
                                    </p:set>
                                    <p:animEffect transition="in" filter="dissolve">
                                      <p:cBhvr>
                                        <p:cTn id="2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8" grpId="0" animBg="1"/>
      <p:bldP spid="84" grpId="0" animBg="1"/>
      <p:bldP spid="85" grpId="0" animBg="1"/>
      <p:bldP spid="89" grpId="0" animBg="1"/>
      <p:bldP spid="107" grpId="0" animBg="1"/>
      <p:bldP spid="108" grpId="0" animBg="1"/>
      <p:bldP spid="109" grpId="0" animBg="1"/>
      <p:bldP spid="110" grpId="0" animBg="1"/>
      <p:bldP spid="111" grpId="0" animBg="1"/>
      <p:bldP spid="76" grpId="0" animBg="1"/>
      <p:bldP spid="79" grpId="0" animBg="1"/>
      <p:bldP spid="88" grpId="0" animBg="1"/>
      <p:bldP spid="101" grpId="0" animBg="1"/>
      <p:bldP spid="112" grpId="0" animBg="1"/>
      <p:bldP spid="113" grpId="0" animBg="1"/>
      <p:bldP spid="114" grpId="0" animBg="1"/>
      <p:bldP spid="115" grpId="0" animBg="1"/>
      <p:bldP spid="116" grpId="0" animBg="1"/>
      <p:bldP spid="117" grpId="0" animBg="1"/>
      <p:bldP spid="77" grpId="0" animBg="1"/>
      <p:bldP spid="80" grpId="0" animBg="1"/>
      <p:bldP spid="81" grpId="0" animBg="1"/>
      <p:bldP spid="82" grpId="0" animBg="1"/>
      <p:bldP spid="83" grpId="0" animBg="1"/>
      <p:bldP spid="100" grpId="0" animBg="1"/>
      <p:bldP spid="102" grpId="0" animBg="1"/>
      <p:bldP spid="106" grpId="0" animBg="1"/>
      <p:bldP spid="118" grpId="0" animBg="1"/>
      <p:bldP spid="120" grpId="0" animBg="1"/>
      <p:bldP spid="3" grpId="0" animBg="1"/>
      <p:bldP spid="4" grpId="0" animBg="1"/>
      <p:bldP spid="5" grpId="0" animBg="1"/>
      <p:bldP spid="11" grpId="0" animBg="1"/>
      <p:bldP spid="13" grpId="0" animBg="1"/>
      <p:bldP spid="14" grpId="0" animBg="1"/>
      <p:bldP spid="24" grpId="0" animBg="1"/>
      <p:bldP spid="46" grpId="0" animBg="1"/>
      <p:bldP spid="48" grpId="0" animBg="1"/>
      <p:bldP spid="49" grpId="0" animBg="1"/>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karta, text, kartbok&#10;&#10;Automatiskt genererad beskrivning">
            <a:extLst>
              <a:ext uri="{FF2B5EF4-FFF2-40B4-BE49-F238E27FC236}">
                <a16:creationId xmlns:a16="http://schemas.microsoft.com/office/drawing/2014/main" id="{5265BEDD-DC67-22AD-659F-0D4255030BE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80148" y="697338"/>
            <a:ext cx="2431178" cy="5463324"/>
          </a:xfrm>
          <a:prstGeom prst="rect">
            <a:avLst/>
          </a:prstGeom>
          <a:noFill/>
          <a:ln>
            <a:noFill/>
          </a:ln>
        </p:spPr>
      </p:pic>
      <p:cxnSp>
        <p:nvCxnSpPr>
          <p:cNvPr id="10" name="Rak pilkoppling 9">
            <a:extLst>
              <a:ext uri="{FF2B5EF4-FFF2-40B4-BE49-F238E27FC236}">
                <a16:creationId xmlns:a16="http://schemas.microsoft.com/office/drawing/2014/main" id="{2343BDF2-1477-10FF-2CBA-2124BCFC8571}"/>
              </a:ext>
            </a:extLst>
          </p:cNvPr>
          <p:cNvCxnSpPr>
            <a:cxnSpLocks/>
          </p:cNvCxnSpPr>
          <p:nvPr/>
        </p:nvCxnSpPr>
        <p:spPr>
          <a:xfrm flipV="1">
            <a:off x="2483768" y="2060848"/>
            <a:ext cx="2952328" cy="86409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D9B9149E-4D43-3F7F-4C42-CF6C2CC977C2}"/>
              </a:ext>
            </a:extLst>
          </p:cNvPr>
          <p:cNvSpPr txBox="1"/>
          <p:nvPr/>
        </p:nvSpPr>
        <p:spPr>
          <a:xfrm>
            <a:off x="2960368" y="3616319"/>
            <a:ext cx="578809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100-120 miljarder </a:t>
            </a:r>
            <a:r>
              <a:rPr kumimoji="0" lang="sv-SE" sz="1800" b="0" i="0" u="none" strike="noStrike" kern="1200" cap="none" spc="0" normalizeH="0" baseline="0" noProof="0" dirty="0">
                <a:ln>
                  <a:noFill/>
                </a:ln>
                <a:solidFill>
                  <a:srgbClr val="000000"/>
                </a:solidFill>
                <a:effectLst/>
                <a:uLnTx/>
                <a:uFillTx/>
                <a:latin typeface="Calibri"/>
                <a:ea typeface="+mn-ea"/>
                <a:cs typeface="+mn-cs"/>
              </a:rPr>
              <a:t>beräknas investeras i Västernorrland fram till 2030. Ytterligare 100 miljarder kan komma att investeras i vindkraft och eldistribution.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Investeringarna beräknas kunna leda till  </a:t>
            </a:r>
            <a:r>
              <a:rPr kumimoji="0" lang="sv-SE" sz="1800" b="1" i="0" u="none" strike="noStrike" kern="1200" cap="none" spc="0" normalizeH="0" baseline="0" noProof="0" dirty="0">
                <a:ln>
                  <a:noFill/>
                </a:ln>
                <a:solidFill>
                  <a:srgbClr val="000000"/>
                </a:solidFill>
                <a:effectLst/>
                <a:uLnTx/>
                <a:uFillTx/>
                <a:latin typeface="Calibri"/>
                <a:ea typeface="+mn-ea"/>
                <a:cs typeface="+mn-cs"/>
              </a:rPr>
              <a:t>minst 7 500 nya arbetstillfällen</a:t>
            </a:r>
            <a:r>
              <a:rPr kumimoji="0" lang="sv-SE"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Med </a:t>
            </a:r>
            <a:r>
              <a:rPr kumimoji="0" lang="sv-SE" sz="1800" b="1" i="0" u="none" strike="noStrike" kern="1200" cap="none" spc="0" normalizeH="0" baseline="0" noProof="0" dirty="0">
                <a:ln>
                  <a:noFill/>
                </a:ln>
                <a:solidFill>
                  <a:srgbClr val="000000"/>
                </a:solidFill>
                <a:effectLst/>
                <a:uLnTx/>
                <a:uFillTx/>
                <a:latin typeface="Calibri"/>
                <a:ea typeface="+mn-ea"/>
                <a:cs typeface="+mn-cs"/>
              </a:rPr>
              <a:t>tillkommande</a:t>
            </a:r>
            <a:r>
              <a:rPr kumimoji="0" lang="sv-SE" sz="1800" b="0" i="0" u="none" strike="noStrike" kern="1200" cap="none" spc="0" normalizeH="0" baseline="0" noProof="0" dirty="0">
                <a:ln>
                  <a:noFill/>
                </a:ln>
                <a:solidFill>
                  <a:srgbClr val="000000"/>
                </a:solidFill>
                <a:effectLst/>
                <a:uLnTx/>
                <a:uFillTx/>
                <a:latin typeface="Calibri"/>
                <a:ea typeface="+mn-ea"/>
                <a:cs typeface="+mn-cs"/>
              </a:rPr>
              <a:t> arbetstillfällen skulle det handla om minst </a:t>
            </a:r>
            <a:r>
              <a:rPr kumimoji="0" lang="sv-SE" sz="1800" b="1" i="0" u="none" strike="noStrike" kern="1200" cap="none" spc="0" normalizeH="0" baseline="0" noProof="0" dirty="0">
                <a:ln>
                  <a:noFill/>
                </a:ln>
                <a:solidFill>
                  <a:srgbClr val="000000"/>
                </a:solidFill>
                <a:effectLst/>
                <a:uLnTx/>
                <a:uFillTx/>
                <a:latin typeface="Calibri"/>
                <a:ea typeface="+mn-ea"/>
                <a:cs typeface="+mn-cs"/>
              </a:rPr>
              <a:t>15 000 nya arbetstillfällen </a:t>
            </a:r>
            <a:r>
              <a:rPr kumimoji="0" lang="sv-SE" sz="1800" b="0" i="0" u="none" strike="noStrike" kern="1200" cap="none" spc="0" normalizeH="0" baseline="0" noProof="0" dirty="0">
                <a:ln>
                  <a:noFill/>
                </a:ln>
                <a:solidFill>
                  <a:srgbClr val="000000"/>
                </a:solidFill>
                <a:effectLst/>
                <a:uLnTx/>
                <a:uFillTx/>
                <a:latin typeface="Calibri"/>
                <a:ea typeface="+mn-ea"/>
                <a:cs typeface="+mn-cs"/>
              </a:rPr>
              <a:t>– och att uppemot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40 000 personer kan komma att flytta in till Västernorrland</a:t>
            </a:r>
            <a:r>
              <a:rPr kumimoji="0" lang="sv-SE" sz="1800" b="0" i="0" u="none" strike="noStrike" kern="1200" cap="none" spc="0" normalizeH="0" baseline="0" noProof="0" dirty="0">
                <a:ln>
                  <a:noFill/>
                </a:ln>
                <a:solidFill>
                  <a:srgbClr val="000000"/>
                </a:solidFill>
                <a:effectLst/>
                <a:uLnTx/>
                <a:uFillTx/>
                <a:latin typeface="Calibri"/>
                <a:ea typeface="+mn-ea"/>
                <a:cs typeface="+mn-cs"/>
              </a:rPr>
              <a:t>.</a:t>
            </a:r>
          </a:p>
        </p:txBody>
      </p:sp>
      <p:grpSp>
        <p:nvGrpSpPr>
          <p:cNvPr id="51" name="Grupp 50">
            <a:extLst>
              <a:ext uri="{FF2B5EF4-FFF2-40B4-BE49-F238E27FC236}">
                <a16:creationId xmlns:a16="http://schemas.microsoft.com/office/drawing/2014/main" id="{EDAEE7EA-FA09-BEA9-AFB8-56FA92CC89E6}"/>
              </a:ext>
            </a:extLst>
          </p:cNvPr>
          <p:cNvGrpSpPr/>
          <p:nvPr/>
        </p:nvGrpSpPr>
        <p:grpSpPr>
          <a:xfrm>
            <a:off x="4427984" y="620688"/>
            <a:ext cx="2808312" cy="2889712"/>
            <a:chOff x="5580112" y="699546"/>
            <a:chExt cx="4356740" cy="4483022"/>
          </a:xfrm>
        </p:grpSpPr>
        <p:pic>
          <p:nvPicPr>
            <p:cNvPr id="5" name="Bildobjekt 4">
              <a:extLst>
                <a:ext uri="{FF2B5EF4-FFF2-40B4-BE49-F238E27FC236}">
                  <a16:creationId xmlns:a16="http://schemas.microsoft.com/office/drawing/2014/main" id="{4F91FF64-0DEB-D376-71E4-AFA42380B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699546"/>
              <a:ext cx="4356740" cy="4483022"/>
            </a:xfrm>
            <a:prstGeom prst="rect">
              <a:avLst/>
            </a:prstGeom>
          </p:spPr>
        </p:pic>
        <p:sp>
          <p:nvSpPr>
            <p:cNvPr id="6" name="textruta 5">
              <a:extLst>
                <a:ext uri="{FF2B5EF4-FFF2-40B4-BE49-F238E27FC236}">
                  <a16:creationId xmlns:a16="http://schemas.microsoft.com/office/drawing/2014/main" id="{01AE4910-5403-2DE9-CD80-D45AD4435464}"/>
                </a:ext>
              </a:extLst>
            </p:cNvPr>
            <p:cNvSpPr txBox="1"/>
            <p:nvPr/>
          </p:nvSpPr>
          <p:spPr>
            <a:xfrm rot="2604586">
              <a:off x="7704007" y="3619955"/>
              <a:ext cx="829586" cy="334234"/>
            </a:xfrm>
            <a:prstGeom prst="rect">
              <a:avLst/>
            </a:prstGeom>
            <a:noFill/>
          </p:spPr>
          <p:txBody>
            <a:bodyPr wrap="square" rtlCol="0">
              <a:spAutoFit/>
            </a:bodyPr>
            <a:lstStyle/>
            <a:p>
              <a:r>
                <a:rPr lang="sv-SE" sz="800" b="1" dirty="0">
                  <a:solidFill>
                    <a:schemeClr val="bg1"/>
                  </a:solidFill>
                </a:rPr>
                <a:t>TIMRÅ</a:t>
              </a:r>
            </a:p>
          </p:txBody>
        </p:sp>
        <p:sp>
          <p:nvSpPr>
            <p:cNvPr id="7" name="textruta 6">
              <a:extLst>
                <a:ext uri="{FF2B5EF4-FFF2-40B4-BE49-F238E27FC236}">
                  <a16:creationId xmlns:a16="http://schemas.microsoft.com/office/drawing/2014/main" id="{512727A9-6B8F-1A8A-B4EC-8E31761E89A5}"/>
                </a:ext>
              </a:extLst>
            </p:cNvPr>
            <p:cNvSpPr txBox="1"/>
            <p:nvPr/>
          </p:nvSpPr>
          <p:spPr>
            <a:xfrm rot="2604586">
              <a:off x="7883211" y="3395912"/>
              <a:ext cx="1152900" cy="334234"/>
            </a:xfrm>
            <a:prstGeom prst="rect">
              <a:avLst/>
            </a:prstGeom>
            <a:noFill/>
          </p:spPr>
          <p:txBody>
            <a:bodyPr wrap="square" rtlCol="0">
              <a:spAutoFit/>
            </a:bodyPr>
            <a:lstStyle/>
            <a:p>
              <a:r>
                <a:rPr lang="sv-SE" sz="800" b="1" dirty="0">
                  <a:solidFill>
                    <a:schemeClr val="bg1"/>
                  </a:solidFill>
                </a:rPr>
                <a:t>HÄRNÖSAND</a:t>
              </a:r>
            </a:p>
          </p:txBody>
        </p:sp>
        <p:sp>
          <p:nvSpPr>
            <p:cNvPr id="8" name="textruta 7">
              <a:extLst>
                <a:ext uri="{FF2B5EF4-FFF2-40B4-BE49-F238E27FC236}">
                  <a16:creationId xmlns:a16="http://schemas.microsoft.com/office/drawing/2014/main" id="{6C39487F-AC9E-8078-B60F-2B2759940151}"/>
                </a:ext>
              </a:extLst>
            </p:cNvPr>
            <p:cNvSpPr txBox="1"/>
            <p:nvPr/>
          </p:nvSpPr>
          <p:spPr>
            <a:xfrm rot="2604586">
              <a:off x="7329555" y="4277289"/>
              <a:ext cx="1117063" cy="334234"/>
            </a:xfrm>
            <a:prstGeom prst="rect">
              <a:avLst/>
            </a:prstGeom>
            <a:noFill/>
          </p:spPr>
          <p:txBody>
            <a:bodyPr wrap="square" rtlCol="0">
              <a:spAutoFit/>
            </a:bodyPr>
            <a:lstStyle/>
            <a:p>
              <a:r>
                <a:rPr lang="sv-SE" sz="800" b="1" dirty="0">
                  <a:solidFill>
                    <a:schemeClr val="bg1"/>
                  </a:solidFill>
                </a:rPr>
                <a:t>SUNDSVALL</a:t>
              </a:r>
            </a:p>
          </p:txBody>
        </p:sp>
        <p:sp>
          <p:nvSpPr>
            <p:cNvPr id="11" name="textruta 10">
              <a:extLst>
                <a:ext uri="{FF2B5EF4-FFF2-40B4-BE49-F238E27FC236}">
                  <a16:creationId xmlns:a16="http://schemas.microsoft.com/office/drawing/2014/main" id="{301CCED1-2A92-0592-DDAD-8FE046084FBF}"/>
                </a:ext>
              </a:extLst>
            </p:cNvPr>
            <p:cNvSpPr txBox="1"/>
            <p:nvPr/>
          </p:nvSpPr>
          <p:spPr>
            <a:xfrm rot="2604586">
              <a:off x="8217664" y="2917664"/>
              <a:ext cx="1157881" cy="334234"/>
            </a:xfrm>
            <a:prstGeom prst="rect">
              <a:avLst/>
            </a:prstGeom>
            <a:noFill/>
          </p:spPr>
          <p:txBody>
            <a:bodyPr wrap="square" rtlCol="0">
              <a:spAutoFit/>
            </a:bodyPr>
            <a:lstStyle/>
            <a:p>
              <a:r>
                <a:rPr lang="sv-SE" sz="800" b="1" dirty="0">
                  <a:solidFill>
                    <a:schemeClr val="bg1"/>
                  </a:solidFill>
                </a:rPr>
                <a:t>KRAMFORS</a:t>
              </a:r>
            </a:p>
          </p:txBody>
        </p:sp>
        <p:sp>
          <p:nvSpPr>
            <p:cNvPr id="12" name="textruta 11">
              <a:extLst>
                <a:ext uri="{FF2B5EF4-FFF2-40B4-BE49-F238E27FC236}">
                  <a16:creationId xmlns:a16="http://schemas.microsoft.com/office/drawing/2014/main" id="{CC49BAA7-AAEC-E27A-82AD-B386DD6D38C9}"/>
                </a:ext>
              </a:extLst>
            </p:cNvPr>
            <p:cNvSpPr txBox="1"/>
            <p:nvPr/>
          </p:nvSpPr>
          <p:spPr>
            <a:xfrm rot="2604586">
              <a:off x="8302600" y="1677510"/>
              <a:ext cx="1353649" cy="334234"/>
            </a:xfrm>
            <a:prstGeom prst="rect">
              <a:avLst/>
            </a:prstGeom>
            <a:noFill/>
          </p:spPr>
          <p:txBody>
            <a:bodyPr wrap="square" rtlCol="0">
              <a:spAutoFit/>
            </a:bodyPr>
            <a:lstStyle/>
            <a:p>
              <a:r>
                <a:rPr lang="sv-SE" sz="800" b="1" dirty="0">
                  <a:solidFill>
                    <a:schemeClr val="bg1"/>
                  </a:solidFill>
                </a:rPr>
                <a:t>ÖRNSKÖLDSVIK</a:t>
              </a:r>
            </a:p>
          </p:txBody>
        </p:sp>
        <p:sp>
          <p:nvSpPr>
            <p:cNvPr id="13" name="textruta 12">
              <a:extLst>
                <a:ext uri="{FF2B5EF4-FFF2-40B4-BE49-F238E27FC236}">
                  <a16:creationId xmlns:a16="http://schemas.microsoft.com/office/drawing/2014/main" id="{8BB0C738-4DC9-65F4-1683-6EBF1FBC153D}"/>
                </a:ext>
              </a:extLst>
            </p:cNvPr>
            <p:cNvSpPr txBox="1"/>
            <p:nvPr/>
          </p:nvSpPr>
          <p:spPr>
            <a:xfrm rot="2604586">
              <a:off x="6937621" y="1963459"/>
              <a:ext cx="1034412" cy="334234"/>
            </a:xfrm>
            <a:prstGeom prst="rect">
              <a:avLst/>
            </a:prstGeom>
            <a:noFill/>
          </p:spPr>
          <p:txBody>
            <a:bodyPr wrap="square" rtlCol="0">
              <a:spAutoFit/>
            </a:bodyPr>
            <a:lstStyle/>
            <a:p>
              <a:r>
                <a:rPr lang="sv-SE" sz="800" b="1" dirty="0">
                  <a:solidFill>
                    <a:schemeClr val="bg1"/>
                  </a:solidFill>
                </a:rPr>
                <a:t>SOLLEFTEÅ</a:t>
              </a:r>
            </a:p>
          </p:txBody>
        </p:sp>
        <p:sp>
          <p:nvSpPr>
            <p:cNvPr id="14" name="textruta 13">
              <a:extLst>
                <a:ext uri="{FF2B5EF4-FFF2-40B4-BE49-F238E27FC236}">
                  <a16:creationId xmlns:a16="http://schemas.microsoft.com/office/drawing/2014/main" id="{ACFE5670-CB50-F2DF-5079-B752EBB76D52}"/>
                </a:ext>
              </a:extLst>
            </p:cNvPr>
            <p:cNvSpPr txBox="1"/>
            <p:nvPr/>
          </p:nvSpPr>
          <p:spPr>
            <a:xfrm rot="2604586">
              <a:off x="6338689" y="4240771"/>
              <a:ext cx="1010783" cy="334234"/>
            </a:xfrm>
            <a:prstGeom prst="rect">
              <a:avLst/>
            </a:prstGeom>
            <a:noFill/>
          </p:spPr>
          <p:txBody>
            <a:bodyPr wrap="square" rtlCol="0">
              <a:spAutoFit/>
            </a:bodyPr>
            <a:lstStyle/>
            <a:p>
              <a:r>
                <a:rPr lang="sv-SE" sz="800" b="1" dirty="0">
                  <a:solidFill>
                    <a:schemeClr val="bg1"/>
                  </a:solidFill>
                </a:rPr>
                <a:t>ÅNGE</a:t>
              </a:r>
            </a:p>
          </p:txBody>
        </p:sp>
      </p:grpSp>
      <p:pic>
        <p:nvPicPr>
          <p:cNvPr id="15" name="Bildobjekt 14">
            <a:extLst>
              <a:ext uri="{FF2B5EF4-FFF2-40B4-BE49-F238E27FC236}">
                <a16:creationId xmlns:a16="http://schemas.microsoft.com/office/drawing/2014/main" id="{C0685FA0-1DD9-4D6C-959E-BC378B9D8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70664">
            <a:off x="7596850" y="133869"/>
            <a:ext cx="1131247" cy="1198254"/>
          </a:xfrm>
          <a:prstGeom prst="rect">
            <a:avLst/>
          </a:prstGeom>
        </p:spPr>
      </p:pic>
    </p:spTree>
    <p:extLst>
      <p:ext uri="{BB962C8B-B14F-4D97-AF65-F5344CB8AC3E}">
        <p14:creationId xmlns:p14="http://schemas.microsoft.com/office/powerpoint/2010/main" val="2375931371"/>
      </p:ext>
    </p:extLst>
  </p:cSld>
  <p:clrMapOvr>
    <a:masterClrMapping/>
  </p:clrMapOvr>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CEF26347-2EBB-4F56-BC0C-0ED248B395F5}"/>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AC8F0FAD-47C7-49FD-895A-B0C52AFA1F18}"/>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E51C29E-171E-45D7-AC17-76E4FA541FCC}"/>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4CAA1931-D01A-4275-B55E-BB46355E4A88}"/>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28AD6BA9-3606-484D-A330-0F9E90D241B3}"/>
    </a:ext>
  </a:extLst>
</a:theme>
</file>

<file path=ppt/theme/theme6.xml><?xml version="1.0" encoding="utf-8"?>
<a:theme xmlns:a="http://schemas.openxmlformats.org/drawingml/2006/main" name="RVN Blank med sidfot">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F2255BA-94E9-44FD-996C-8BC2930B6D4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0BC15-E58F-4798-B441-7B9BA92706E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43a4422-3c3a-438f-a032-623ffbe8c904"/>
    <ds:schemaRef ds:uri="http://www.w3.org/XML/1998/namespace"/>
  </ds:schemaRefs>
</ds:datastoreItem>
</file>

<file path=customXml/itemProps2.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1EED2-69C7-4265-81C4-A1F87D13AF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RVN Powerpoint Mall</Template>
  <TotalTime>17779</TotalTime>
  <Words>704</Words>
  <Application>Microsoft Office PowerPoint</Application>
  <PresentationFormat>Bildspel på skärmen (4:3)</PresentationFormat>
  <Paragraphs>90</Paragraphs>
  <Slides>3</Slides>
  <Notes>3</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3</vt:i4>
      </vt:variant>
    </vt:vector>
  </HeadingPairs>
  <TitlesOfParts>
    <vt:vector size="12" baseType="lpstr">
      <vt:lpstr>Arial</vt:lpstr>
      <vt:lpstr>Calibri</vt:lpstr>
      <vt:lpstr>Webdings</vt:lpstr>
      <vt:lpstr>RVN Blå (Standard)</vt:lpstr>
      <vt:lpstr>RVN Grön</vt:lpstr>
      <vt:lpstr>RVN Gul</vt:lpstr>
      <vt:lpstr>RVN Lila</vt:lpstr>
      <vt:lpstr>RVN Orange</vt:lpstr>
      <vt:lpstr>RVN Blank med sidfot</vt:lpstr>
      <vt:lpstr>PowerPoint-presentation</vt:lpstr>
      <vt:lpstr>Investeringar i Västernorrland</vt:lpstr>
      <vt:lpstr>PowerPoint-presentation</vt:lpstr>
    </vt:vector>
  </TitlesOfParts>
  <Company>Landstinget Västernorrland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Påverkansagenda</dc:title>
  <dc:creator>Frida Bergman</dc:creator>
  <cp:lastModifiedBy>Maria Rönnberg</cp:lastModifiedBy>
  <cp:revision>76</cp:revision>
  <dcterms:created xsi:type="dcterms:W3CDTF">2022-04-13T12:38:41Z</dcterms:created>
  <dcterms:modified xsi:type="dcterms:W3CDTF">2024-04-23T09:38:40Z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